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335" r:id="rId4"/>
    <p:sldId id="336" r:id="rId5"/>
    <p:sldId id="337" r:id="rId6"/>
    <p:sldId id="338" r:id="rId7"/>
    <p:sldId id="339" r:id="rId8"/>
    <p:sldId id="340" r:id="rId9"/>
    <p:sldId id="345" r:id="rId10"/>
    <p:sldId id="346" r:id="rId11"/>
    <p:sldId id="341" r:id="rId12"/>
    <p:sldId id="342" r:id="rId13"/>
    <p:sldId id="347" r:id="rId14"/>
    <p:sldId id="352" r:id="rId15"/>
    <p:sldId id="354" r:id="rId16"/>
    <p:sldId id="348" r:id="rId17"/>
    <p:sldId id="349" r:id="rId18"/>
    <p:sldId id="350" r:id="rId19"/>
    <p:sldId id="351" r:id="rId20"/>
    <p:sldId id="353" r:id="rId21"/>
    <p:sldId id="355" r:id="rId22"/>
    <p:sldId id="356" r:id="rId23"/>
    <p:sldId id="357" r:id="rId24"/>
    <p:sldId id="358" r:id="rId25"/>
    <p:sldId id="359" r:id="rId26"/>
    <p:sldId id="360" r:id="rId27"/>
    <p:sldId id="362" r:id="rId28"/>
    <p:sldId id="363" r:id="rId29"/>
    <p:sldId id="361" r:id="rId30"/>
    <p:sldId id="364" r:id="rId31"/>
    <p:sldId id="365"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61" autoAdjust="0"/>
    <p:restoredTop sz="94660"/>
  </p:normalViewPr>
  <p:slideViewPr>
    <p:cSldViewPr snapToGrid="0">
      <p:cViewPr varScale="1">
        <p:scale>
          <a:sx n="80" d="100"/>
          <a:sy n="80" d="100"/>
        </p:scale>
        <p:origin x="396"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5/23/2018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5/23/2018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5/23/2018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5/23/2018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Havo 4.</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846610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92202"/>
          <a:stretch/>
        </p:blipFill>
        <p:spPr>
          <a:xfrm>
            <a:off x="0" y="0"/>
            <a:ext cx="10591800" cy="533400"/>
          </a:xfrm>
          <a:prstGeom prst="rect">
            <a:avLst/>
          </a:prstGeom>
        </p:spPr>
      </p:pic>
      <p:pic>
        <p:nvPicPr>
          <p:cNvPr id="5" name="Afbeelding 4"/>
          <p:cNvPicPr>
            <a:picLocks noChangeAspect="1"/>
          </p:cNvPicPr>
          <p:nvPr/>
        </p:nvPicPr>
        <p:blipFill rotWithShape="1">
          <a:blip r:embed="rId2"/>
          <a:srcRect b="84219"/>
          <a:stretch/>
        </p:blipFill>
        <p:spPr>
          <a:xfrm>
            <a:off x="0" y="0"/>
            <a:ext cx="10591800" cy="1079500"/>
          </a:xfrm>
          <a:prstGeom prst="rect">
            <a:avLst/>
          </a:prstGeom>
        </p:spPr>
      </p:pic>
      <p:pic>
        <p:nvPicPr>
          <p:cNvPr id="6" name="Afbeelding 5"/>
          <p:cNvPicPr>
            <a:picLocks noChangeAspect="1"/>
          </p:cNvPicPr>
          <p:nvPr/>
        </p:nvPicPr>
        <p:blipFill rotWithShape="1">
          <a:blip r:embed="rId2"/>
          <a:srcRect b="76979"/>
          <a:stretch/>
        </p:blipFill>
        <p:spPr>
          <a:xfrm>
            <a:off x="0" y="0"/>
            <a:ext cx="10591800" cy="1574800"/>
          </a:xfrm>
          <a:prstGeom prst="rect">
            <a:avLst/>
          </a:prstGeom>
        </p:spPr>
      </p:pic>
      <p:pic>
        <p:nvPicPr>
          <p:cNvPr id="7" name="Afbeelding 6"/>
          <p:cNvPicPr>
            <a:picLocks noChangeAspect="1"/>
          </p:cNvPicPr>
          <p:nvPr/>
        </p:nvPicPr>
        <p:blipFill rotWithShape="1">
          <a:blip r:embed="rId2"/>
          <a:srcRect b="70295"/>
          <a:stretch/>
        </p:blipFill>
        <p:spPr>
          <a:xfrm>
            <a:off x="0" y="0"/>
            <a:ext cx="10591800" cy="2032000"/>
          </a:xfrm>
          <a:prstGeom prst="rect">
            <a:avLst/>
          </a:prstGeom>
        </p:spPr>
      </p:pic>
      <p:pic>
        <p:nvPicPr>
          <p:cNvPr id="8" name="Afbeelding 7"/>
          <p:cNvPicPr>
            <a:picLocks noChangeAspect="1"/>
          </p:cNvPicPr>
          <p:nvPr/>
        </p:nvPicPr>
        <p:blipFill rotWithShape="1">
          <a:blip r:embed="rId2"/>
          <a:srcRect b="61940"/>
          <a:stretch/>
        </p:blipFill>
        <p:spPr>
          <a:xfrm>
            <a:off x="0" y="0"/>
            <a:ext cx="10591800" cy="2603500"/>
          </a:xfrm>
          <a:prstGeom prst="rect">
            <a:avLst/>
          </a:prstGeom>
        </p:spPr>
      </p:pic>
      <p:pic>
        <p:nvPicPr>
          <p:cNvPr id="9" name="Afbeelding 8"/>
          <p:cNvPicPr>
            <a:picLocks noChangeAspect="1"/>
          </p:cNvPicPr>
          <p:nvPr/>
        </p:nvPicPr>
        <p:blipFill rotWithShape="1">
          <a:blip r:embed="rId2"/>
          <a:srcRect b="55628"/>
          <a:stretch/>
        </p:blipFill>
        <p:spPr>
          <a:xfrm>
            <a:off x="0" y="0"/>
            <a:ext cx="10591800" cy="3035300"/>
          </a:xfrm>
          <a:prstGeom prst="rect">
            <a:avLst/>
          </a:prstGeom>
        </p:spPr>
      </p:pic>
      <p:pic>
        <p:nvPicPr>
          <p:cNvPr id="10" name="Afbeelding 9"/>
          <p:cNvPicPr>
            <a:picLocks noChangeAspect="1"/>
          </p:cNvPicPr>
          <p:nvPr/>
        </p:nvPicPr>
        <p:blipFill rotWithShape="1">
          <a:blip r:embed="rId2"/>
          <a:srcRect b="46530"/>
          <a:stretch/>
        </p:blipFill>
        <p:spPr>
          <a:xfrm>
            <a:off x="0" y="0"/>
            <a:ext cx="10591800" cy="3657600"/>
          </a:xfrm>
          <a:prstGeom prst="rect">
            <a:avLst/>
          </a:prstGeom>
        </p:spPr>
      </p:pic>
      <p:pic>
        <p:nvPicPr>
          <p:cNvPr id="11" name="Afbeelding 10"/>
          <p:cNvPicPr>
            <a:picLocks noChangeAspect="1"/>
          </p:cNvPicPr>
          <p:nvPr/>
        </p:nvPicPr>
        <p:blipFill rotWithShape="1">
          <a:blip r:embed="rId2"/>
          <a:srcRect b="40218"/>
          <a:stretch/>
        </p:blipFill>
        <p:spPr>
          <a:xfrm>
            <a:off x="0" y="0"/>
            <a:ext cx="10591800" cy="4089400"/>
          </a:xfrm>
          <a:prstGeom prst="rect">
            <a:avLst/>
          </a:prstGeom>
        </p:spPr>
      </p:pic>
      <p:pic>
        <p:nvPicPr>
          <p:cNvPr id="12" name="Afbeelding 11"/>
          <p:cNvPicPr>
            <a:picLocks noChangeAspect="1"/>
          </p:cNvPicPr>
          <p:nvPr/>
        </p:nvPicPr>
        <p:blipFill rotWithShape="1">
          <a:blip r:embed="rId2"/>
          <a:srcRect b="32235"/>
          <a:stretch/>
        </p:blipFill>
        <p:spPr>
          <a:xfrm>
            <a:off x="0" y="0"/>
            <a:ext cx="10591800" cy="4635500"/>
          </a:xfrm>
          <a:prstGeom prst="rect">
            <a:avLst/>
          </a:prstGeom>
        </p:spPr>
      </p:pic>
      <p:pic>
        <p:nvPicPr>
          <p:cNvPr id="13" name="Afbeelding 12"/>
          <p:cNvPicPr>
            <a:picLocks noChangeAspect="1"/>
          </p:cNvPicPr>
          <p:nvPr/>
        </p:nvPicPr>
        <p:blipFill rotWithShape="1">
          <a:blip r:embed="rId2"/>
          <a:srcRect b="25923"/>
          <a:stretch/>
        </p:blipFill>
        <p:spPr>
          <a:xfrm>
            <a:off x="0" y="0"/>
            <a:ext cx="10591800" cy="5067300"/>
          </a:xfrm>
          <a:prstGeom prst="rect">
            <a:avLst/>
          </a:prstGeom>
        </p:spPr>
      </p:pic>
      <p:pic>
        <p:nvPicPr>
          <p:cNvPr id="17" name="Afbeelding 16"/>
          <p:cNvPicPr>
            <a:picLocks noChangeAspect="1"/>
          </p:cNvPicPr>
          <p:nvPr/>
        </p:nvPicPr>
        <p:blipFill rotWithShape="1">
          <a:blip r:embed="rId2"/>
          <a:srcRect b="17382"/>
          <a:stretch/>
        </p:blipFill>
        <p:spPr>
          <a:xfrm>
            <a:off x="0" y="0"/>
            <a:ext cx="10591800" cy="5651500"/>
          </a:xfrm>
          <a:prstGeom prst="rect">
            <a:avLst/>
          </a:prstGeom>
        </p:spPr>
      </p:pic>
      <p:pic>
        <p:nvPicPr>
          <p:cNvPr id="18" name="Afbeelding 17"/>
          <p:cNvPicPr>
            <a:picLocks noChangeAspect="1"/>
          </p:cNvPicPr>
          <p:nvPr/>
        </p:nvPicPr>
        <p:blipFill>
          <a:blip r:embed="rId2"/>
          <a:stretch>
            <a:fillRect/>
          </a:stretch>
        </p:blipFill>
        <p:spPr>
          <a:xfrm>
            <a:off x="0" y="0"/>
            <a:ext cx="10591800" cy="6840538"/>
          </a:xfrm>
          <a:prstGeom prst="rect">
            <a:avLst/>
          </a:prstGeom>
        </p:spPr>
      </p:pic>
    </p:spTree>
    <p:extLst>
      <p:ext uri="{BB962C8B-B14F-4D97-AF65-F5344CB8AC3E}">
        <p14:creationId xmlns:p14="http://schemas.microsoft.com/office/powerpoint/2010/main" val="444389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8600" y="0"/>
            <a:ext cx="8876960" cy="1581484"/>
          </a:xfrm>
        </p:spPr>
        <p:txBody>
          <a:bodyPr>
            <a:normAutofit/>
          </a:bodyPr>
          <a:lstStyle/>
          <a:p>
            <a:r>
              <a:rPr lang="nl-NL" dirty="0" smtClean="0"/>
              <a:t>Maak opgave 2.24</a:t>
            </a:r>
            <a:endParaRPr lang="nl-NL" dirty="0"/>
          </a:p>
        </p:txBody>
      </p:sp>
      <p:sp>
        <p:nvSpPr>
          <p:cNvPr id="3" name="Tijdelijke aanduiding voor inhoud 2"/>
          <p:cNvSpPr>
            <a:spLocks noGrp="1"/>
          </p:cNvSpPr>
          <p:nvPr>
            <p:ph idx="1"/>
          </p:nvPr>
        </p:nvSpPr>
        <p:spPr>
          <a:xfrm>
            <a:off x="228600" y="1698170"/>
            <a:ext cx="4752474" cy="4473617"/>
          </a:xfrm>
        </p:spPr>
        <p:txBody>
          <a:bodyPr>
            <a:normAutofit/>
          </a:bodyPr>
          <a:lstStyle/>
          <a:p>
            <a:r>
              <a:rPr lang="nl-NL" sz="2500" dirty="0" smtClean="0"/>
              <a:t>10 minuten de tijd.</a:t>
            </a:r>
          </a:p>
          <a:p>
            <a:r>
              <a:rPr lang="nl-NL" sz="2500" dirty="0" smtClean="0"/>
              <a:t>Eerder klaar?</a:t>
            </a:r>
          </a:p>
          <a:p>
            <a:r>
              <a:rPr lang="nl-NL" sz="2500" dirty="0" smtClean="0"/>
              <a:t>Ander vak.</a:t>
            </a:r>
            <a:endParaRPr lang="nl-NL" sz="2500" dirty="0"/>
          </a:p>
          <a:p>
            <a:endParaRPr lang="nl-NL" sz="2500" dirty="0" smtClean="0"/>
          </a:p>
          <a:p>
            <a:endParaRPr lang="nl-NL" sz="2500" dirty="0"/>
          </a:p>
          <a:p>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88"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88"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6" name="Ovaal 25"/>
          <p:cNvSpPr/>
          <p:nvPr/>
        </p:nvSpPr>
        <p:spPr>
          <a:xfrm>
            <a:off x="5767182"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409986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heel(1)">
                                      <p:cBhvr>
                                        <p:cTn id="63" dur="59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12" grpId="0" animBg="1"/>
      <p:bldP spid="13" grpId="0" animBg="1"/>
      <p:bldP spid="14" grpId="0" animBg="1"/>
      <p:bldP spid="15" grpId="0" animBg="1"/>
      <p:bldP spid="16" grpId="0" animBg="1"/>
      <p:bldP spid="17" grpId="0" animBg="1"/>
      <p:bldP spid="2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lstStyle/>
          <a:p>
            <a:endParaRPr lang="nl-NL" dirty="0"/>
          </a:p>
        </p:txBody>
      </p:sp>
      <p:pic>
        <p:nvPicPr>
          <p:cNvPr id="4" name="Afbeelding 3"/>
          <p:cNvPicPr>
            <a:picLocks noChangeAspect="1"/>
          </p:cNvPicPr>
          <p:nvPr/>
        </p:nvPicPr>
        <p:blipFill rotWithShape="1">
          <a:blip r:embed="rId2"/>
          <a:srcRect b="85309"/>
          <a:stretch/>
        </p:blipFill>
        <p:spPr>
          <a:xfrm>
            <a:off x="0" y="-40481"/>
            <a:ext cx="12192000" cy="459581"/>
          </a:xfrm>
          <a:prstGeom prst="rect">
            <a:avLst/>
          </a:prstGeom>
        </p:spPr>
      </p:pic>
      <p:pic>
        <p:nvPicPr>
          <p:cNvPr id="5" name="Afbeelding 4"/>
          <p:cNvPicPr>
            <a:picLocks noChangeAspect="1"/>
          </p:cNvPicPr>
          <p:nvPr/>
        </p:nvPicPr>
        <p:blipFill rotWithShape="1">
          <a:blip r:embed="rId2"/>
          <a:srcRect b="63387"/>
          <a:stretch/>
        </p:blipFill>
        <p:spPr>
          <a:xfrm>
            <a:off x="0" y="-40481"/>
            <a:ext cx="12192000" cy="1145381"/>
          </a:xfrm>
          <a:prstGeom prst="rect">
            <a:avLst/>
          </a:prstGeom>
        </p:spPr>
      </p:pic>
      <p:pic>
        <p:nvPicPr>
          <p:cNvPr id="6" name="Afbeelding 5"/>
          <p:cNvPicPr>
            <a:picLocks noChangeAspect="1"/>
          </p:cNvPicPr>
          <p:nvPr/>
        </p:nvPicPr>
        <p:blipFill rotWithShape="1">
          <a:blip r:embed="rId2"/>
          <a:srcRect b="52426"/>
          <a:stretch/>
        </p:blipFill>
        <p:spPr>
          <a:xfrm>
            <a:off x="0" y="-40481"/>
            <a:ext cx="12192000" cy="1488281"/>
          </a:xfrm>
          <a:prstGeom prst="rect">
            <a:avLst/>
          </a:prstGeom>
        </p:spPr>
      </p:pic>
      <p:pic>
        <p:nvPicPr>
          <p:cNvPr id="7" name="Afbeelding 6"/>
          <p:cNvPicPr>
            <a:picLocks noChangeAspect="1"/>
          </p:cNvPicPr>
          <p:nvPr/>
        </p:nvPicPr>
        <p:blipFill rotWithShape="1">
          <a:blip r:embed="rId2"/>
          <a:srcRect b="29286"/>
          <a:stretch/>
        </p:blipFill>
        <p:spPr>
          <a:xfrm>
            <a:off x="0" y="-40481"/>
            <a:ext cx="12192000" cy="2212181"/>
          </a:xfrm>
          <a:prstGeom prst="rect">
            <a:avLst/>
          </a:prstGeom>
        </p:spPr>
      </p:pic>
      <p:pic>
        <p:nvPicPr>
          <p:cNvPr id="8" name="Afbeelding 7"/>
          <p:cNvPicPr>
            <a:picLocks noChangeAspect="1"/>
          </p:cNvPicPr>
          <p:nvPr/>
        </p:nvPicPr>
        <p:blipFill>
          <a:blip r:embed="rId2"/>
          <a:stretch>
            <a:fillRect/>
          </a:stretch>
        </p:blipFill>
        <p:spPr>
          <a:xfrm>
            <a:off x="0" y="-40481"/>
            <a:ext cx="12192000" cy="3128351"/>
          </a:xfrm>
          <a:prstGeom prst="rect">
            <a:avLst/>
          </a:prstGeom>
        </p:spPr>
      </p:pic>
    </p:spTree>
    <p:extLst>
      <p:ext uri="{BB962C8B-B14F-4D97-AF65-F5344CB8AC3E}">
        <p14:creationId xmlns:p14="http://schemas.microsoft.com/office/powerpoint/2010/main" val="2963841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 2: het oligopolie en monopolistische concurrentie.</a:t>
            </a:r>
            <a:endParaRPr lang="nl-NL" dirty="0"/>
          </a:p>
        </p:txBody>
      </p:sp>
      <p:sp>
        <p:nvSpPr>
          <p:cNvPr id="3" name="Tijdelijke aanduiding voor inhoud 2"/>
          <p:cNvSpPr>
            <a:spLocks noGrp="1"/>
          </p:cNvSpPr>
          <p:nvPr>
            <p:ph idx="1"/>
          </p:nvPr>
        </p:nvSpPr>
        <p:spPr/>
        <p:txBody>
          <a:bodyPr/>
          <a:lstStyle/>
          <a:p>
            <a:endParaRPr lang="nl-NL" dirty="0"/>
          </a:p>
        </p:txBody>
      </p:sp>
    </p:spTree>
    <p:extLst>
      <p:ext uri="{BB962C8B-B14F-4D97-AF65-F5344CB8AC3E}">
        <p14:creationId xmlns:p14="http://schemas.microsoft.com/office/powerpoint/2010/main" val="2978671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8600" y="0"/>
            <a:ext cx="8876960" cy="1581484"/>
          </a:xfrm>
        </p:spPr>
        <p:txBody>
          <a:bodyPr>
            <a:normAutofit/>
          </a:bodyPr>
          <a:lstStyle/>
          <a:p>
            <a:r>
              <a:rPr lang="nl-NL" dirty="0" smtClean="0"/>
              <a:t>Introductieopdracht 3.1 en 3.2</a:t>
            </a:r>
            <a:endParaRPr lang="nl-NL" dirty="0"/>
          </a:p>
        </p:txBody>
      </p:sp>
      <p:sp>
        <p:nvSpPr>
          <p:cNvPr id="3" name="Tijdelijke aanduiding voor inhoud 2"/>
          <p:cNvSpPr>
            <a:spLocks noGrp="1"/>
          </p:cNvSpPr>
          <p:nvPr>
            <p:ph idx="1"/>
          </p:nvPr>
        </p:nvSpPr>
        <p:spPr>
          <a:xfrm>
            <a:off x="228600" y="1698170"/>
            <a:ext cx="4752474" cy="4473617"/>
          </a:xfrm>
        </p:spPr>
        <p:txBody>
          <a:bodyPr>
            <a:normAutofit/>
          </a:bodyPr>
          <a:lstStyle/>
          <a:p>
            <a:r>
              <a:rPr lang="nl-NL" sz="2500" dirty="0" smtClean="0"/>
              <a:t>10 minuten de tijd.</a:t>
            </a:r>
          </a:p>
          <a:p>
            <a:r>
              <a:rPr lang="nl-NL" sz="2500" dirty="0" smtClean="0"/>
              <a:t>Eerder klaar? Vandaag werken we tot en met 3.5</a:t>
            </a:r>
          </a:p>
          <a:p>
            <a:r>
              <a:rPr lang="nl-NL" sz="2500" dirty="0" smtClean="0"/>
              <a:t>Je al vast verder!</a:t>
            </a:r>
          </a:p>
          <a:p>
            <a:r>
              <a:rPr lang="nl-NL" sz="2500" dirty="0" smtClean="0"/>
              <a:t>Tot en met 3.5 af?</a:t>
            </a:r>
          </a:p>
          <a:p>
            <a:r>
              <a:rPr lang="nl-NL" sz="2500" dirty="0" smtClean="0"/>
              <a:t>Starten met ander vak.</a:t>
            </a:r>
            <a:endParaRPr lang="nl-NL" sz="2500" dirty="0"/>
          </a:p>
          <a:p>
            <a:endParaRPr lang="nl-NL" sz="2500" dirty="0" smtClean="0"/>
          </a:p>
          <a:p>
            <a:endParaRPr lang="nl-NL" sz="2500" dirty="0"/>
          </a:p>
          <a:p>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88"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88"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6" name="Ovaal 25"/>
          <p:cNvSpPr/>
          <p:nvPr/>
        </p:nvSpPr>
        <p:spPr>
          <a:xfrm>
            <a:off x="5767182"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988325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heel(1)">
                                      <p:cBhvr>
                                        <p:cTn id="63" dur="59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12" grpId="0" animBg="1"/>
      <p:bldP spid="13" grpId="0" animBg="1"/>
      <p:bldP spid="14" grpId="0" animBg="1"/>
      <p:bldP spid="15" grpId="0" animBg="1"/>
      <p:bldP spid="16" grpId="0" animBg="1"/>
      <p:bldP spid="17" grpId="0" animBg="1"/>
      <p:bldP spid="2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6251"/>
          <a:stretch/>
        </p:blipFill>
        <p:spPr>
          <a:xfrm>
            <a:off x="0" y="0"/>
            <a:ext cx="12192000" cy="854242"/>
          </a:xfrm>
          <a:prstGeom prst="rect">
            <a:avLst/>
          </a:prstGeom>
        </p:spPr>
      </p:pic>
      <p:pic>
        <p:nvPicPr>
          <p:cNvPr id="5" name="Afbeelding 4"/>
          <p:cNvPicPr>
            <a:picLocks noChangeAspect="1"/>
          </p:cNvPicPr>
          <p:nvPr/>
        </p:nvPicPr>
        <p:blipFill rotWithShape="1">
          <a:blip r:embed="rId2"/>
          <a:srcRect b="50160"/>
          <a:stretch/>
        </p:blipFill>
        <p:spPr>
          <a:xfrm>
            <a:off x="0" y="0"/>
            <a:ext cx="12192000" cy="1792705"/>
          </a:xfrm>
          <a:prstGeom prst="rect">
            <a:avLst/>
          </a:prstGeom>
        </p:spPr>
      </p:pic>
      <p:pic>
        <p:nvPicPr>
          <p:cNvPr id="6" name="Afbeelding 5"/>
          <p:cNvPicPr>
            <a:picLocks noChangeAspect="1"/>
          </p:cNvPicPr>
          <p:nvPr/>
        </p:nvPicPr>
        <p:blipFill rotWithShape="1">
          <a:blip r:embed="rId2"/>
          <a:srcRect b="33101"/>
          <a:stretch/>
        </p:blipFill>
        <p:spPr>
          <a:xfrm>
            <a:off x="0" y="0"/>
            <a:ext cx="12192000" cy="2406316"/>
          </a:xfrm>
          <a:prstGeom prst="rect">
            <a:avLst/>
          </a:prstGeom>
        </p:spPr>
      </p:pic>
      <p:pic>
        <p:nvPicPr>
          <p:cNvPr id="7" name="Afbeelding 6"/>
          <p:cNvPicPr>
            <a:picLocks noChangeAspect="1"/>
          </p:cNvPicPr>
          <p:nvPr/>
        </p:nvPicPr>
        <p:blipFill rotWithShape="1">
          <a:blip r:embed="rId2"/>
          <a:srcRect b="21394"/>
          <a:stretch/>
        </p:blipFill>
        <p:spPr>
          <a:xfrm>
            <a:off x="0" y="0"/>
            <a:ext cx="12192000" cy="2827421"/>
          </a:xfrm>
          <a:prstGeom prst="rect">
            <a:avLst/>
          </a:prstGeom>
        </p:spPr>
      </p:pic>
      <p:pic>
        <p:nvPicPr>
          <p:cNvPr id="8" name="Afbeelding 7"/>
          <p:cNvPicPr>
            <a:picLocks noChangeAspect="1"/>
          </p:cNvPicPr>
          <p:nvPr/>
        </p:nvPicPr>
        <p:blipFill rotWithShape="1">
          <a:blip r:embed="rId2"/>
          <a:srcRect b="11024"/>
          <a:stretch/>
        </p:blipFill>
        <p:spPr>
          <a:xfrm>
            <a:off x="0" y="0"/>
            <a:ext cx="12192000" cy="3200400"/>
          </a:xfrm>
          <a:prstGeom prst="rect">
            <a:avLst/>
          </a:prstGeom>
        </p:spPr>
      </p:pic>
      <p:pic>
        <p:nvPicPr>
          <p:cNvPr id="9" name="Afbeelding 8"/>
          <p:cNvPicPr>
            <a:picLocks noChangeAspect="1"/>
          </p:cNvPicPr>
          <p:nvPr/>
        </p:nvPicPr>
        <p:blipFill>
          <a:blip r:embed="rId2"/>
          <a:stretch>
            <a:fillRect/>
          </a:stretch>
        </p:blipFill>
        <p:spPr>
          <a:xfrm>
            <a:off x="0" y="0"/>
            <a:ext cx="12192000" cy="3596954"/>
          </a:xfrm>
          <a:prstGeom prst="rect">
            <a:avLst/>
          </a:prstGeom>
        </p:spPr>
      </p:pic>
    </p:spTree>
    <p:extLst>
      <p:ext uri="{BB962C8B-B14F-4D97-AF65-F5344CB8AC3E}">
        <p14:creationId xmlns:p14="http://schemas.microsoft.com/office/powerpoint/2010/main" val="1511810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6" name="Tijdelijke aanduiding voor inhoud 5"/>
          <p:cNvSpPr>
            <a:spLocks noGrp="1"/>
          </p:cNvSpPr>
          <p:nvPr>
            <p:ph idx="1"/>
          </p:nvPr>
        </p:nvSpPr>
        <p:spPr>
          <a:xfrm>
            <a:off x="677334" y="2160589"/>
            <a:ext cx="9032150" cy="4697411"/>
          </a:xfrm>
        </p:spPr>
        <p:txBody>
          <a:bodyPr>
            <a:normAutofit/>
          </a:bodyPr>
          <a:lstStyle/>
          <a:p>
            <a:endParaRPr lang="nl-NL" dirty="0" smtClean="0"/>
          </a:p>
          <a:p>
            <a:endParaRPr lang="nl-NL" dirty="0"/>
          </a:p>
          <a:p>
            <a:endParaRPr lang="nl-NL" dirty="0" smtClean="0"/>
          </a:p>
          <a:p>
            <a:endParaRPr lang="nl-NL" dirty="0"/>
          </a:p>
          <a:p>
            <a:endParaRPr lang="nl-NL" dirty="0" smtClean="0"/>
          </a:p>
          <a:p>
            <a:endParaRPr lang="nl-NL" dirty="0"/>
          </a:p>
          <a:p>
            <a:endParaRPr lang="nl-NL" b="1" dirty="0" smtClean="0"/>
          </a:p>
          <a:p>
            <a:r>
              <a:rPr lang="nl-NL" b="1" dirty="0" smtClean="0"/>
              <a:t>Hoofdstuk 3 gaat over het oligopolie en monopolistische concurrentie.</a:t>
            </a:r>
            <a:endParaRPr lang="nl-NL" b="1" dirty="0"/>
          </a:p>
        </p:txBody>
      </p:sp>
      <p:pic>
        <p:nvPicPr>
          <p:cNvPr id="7" name="Afbeelding 6"/>
          <p:cNvPicPr>
            <a:picLocks noChangeAspect="1"/>
          </p:cNvPicPr>
          <p:nvPr/>
        </p:nvPicPr>
        <p:blipFill rotWithShape="1">
          <a:blip r:embed="rId2"/>
          <a:srcRect t="1" r="67927" b="186"/>
          <a:stretch/>
        </p:blipFill>
        <p:spPr>
          <a:xfrm>
            <a:off x="0" y="0"/>
            <a:ext cx="3910263" cy="4716379"/>
          </a:xfrm>
          <a:prstGeom prst="rect">
            <a:avLst/>
          </a:prstGeom>
        </p:spPr>
      </p:pic>
      <p:pic>
        <p:nvPicPr>
          <p:cNvPr id="8" name="Afbeelding 7"/>
          <p:cNvPicPr>
            <a:picLocks noChangeAspect="1"/>
          </p:cNvPicPr>
          <p:nvPr/>
        </p:nvPicPr>
        <p:blipFill rotWithShape="1">
          <a:blip r:embed="rId2"/>
          <a:srcRect r="51349" b="77338"/>
          <a:stretch/>
        </p:blipFill>
        <p:spPr>
          <a:xfrm>
            <a:off x="0" y="0"/>
            <a:ext cx="5931568" cy="1070811"/>
          </a:xfrm>
          <a:prstGeom prst="rect">
            <a:avLst/>
          </a:prstGeom>
        </p:spPr>
      </p:pic>
      <p:pic>
        <p:nvPicPr>
          <p:cNvPr id="9" name="Afbeelding 8"/>
          <p:cNvPicPr>
            <a:picLocks noChangeAspect="1"/>
          </p:cNvPicPr>
          <p:nvPr/>
        </p:nvPicPr>
        <p:blipFill rotWithShape="1">
          <a:blip r:embed="rId2"/>
          <a:srcRect r="51151" b="65625"/>
          <a:stretch/>
        </p:blipFill>
        <p:spPr>
          <a:xfrm>
            <a:off x="0" y="0"/>
            <a:ext cx="5955632" cy="1624263"/>
          </a:xfrm>
          <a:prstGeom prst="rect">
            <a:avLst/>
          </a:prstGeom>
        </p:spPr>
      </p:pic>
      <p:pic>
        <p:nvPicPr>
          <p:cNvPr id="10" name="Afbeelding 9"/>
          <p:cNvPicPr>
            <a:picLocks noChangeAspect="1"/>
          </p:cNvPicPr>
          <p:nvPr/>
        </p:nvPicPr>
        <p:blipFill rotWithShape="1">
          <a:blip r:embed="rId2"/>
          <a:srcRect r="51053" b="42963"/>
          <a:stretch/>
        </p:blipFill>
        <p:spPr>
          <a:xfrm>
            <a:off x="0" y="0"/>
            <a:ext cx="5967663" cy="2695074"/>
          </a:xfrm>
          <a:prstGeom prst="rect">
            <a:avLst/>
          </a:prstGeom>
        </p:spPr>
      </p:pic>
      <p:pic>
        <p:nvPicPr>
          <p:cNvPr id="11" name="Afbeelding 10"/>
          <p:cNvPicPr>
            <a:picLocks noChangeAspect="1"/>
          </p:cNvPicPr>
          <p:nvPr/>
        </p:nvPicPr>
        <p:blipFill rotWithShape="1">
          <a:blip r:embed="rId2"/>
          <a:srcRect l="395" r="50361" b="29978"/>
          <a:stretch/>
        </p:blipFill>
        <p:spPr>
          <a:xfrm>
            <a:off x="48126" y="0"/>
            <a:ext cx="6003758" cy="3308684"/>
          </a:xfrm>
          <a:prstGeom prst="rect">
            <a:avLst/>
          </a:prstGeom>
        </p:spPr>
      </p:pic>
      <p:pic>
        <p:nvPicPr>
          <p:cNvPr id="12" name="Afbeelding 11"/>
          <p:cNvPicPr>
            <a:picLocks noChangeAspect="1"/>
          </p:cNvPicPr>
          <p:nvPr/>
        </p:nvPicPr>
        <p:blipFill rotWithShape="1">
          <a:blip r:embed="rId2"/>
          <a:srcRect r="51053" b="16483"/>
          <a:stretch/>
        </p:blipFill>
        <p:spPr>
          <a:xfrm>
            <a:off x="0" y="0"/>
            <a:ext cx="5967663" cy="3946358"/>
          </a:xfrm>
          <a:prstGeom prst="rect">
            <a:avLst/>
          </a:prstGeom>
        </p:spPr>
      </p:pic>
      <p:pic>
        <p:nvPicPr>
          <p:cNvPr id="13" name="Afbeelding 12"/>
          <p:cNvPicPr>
            <a:picLocks noChangeAspect="1"/>
          </p:cNvPicPr>
          <p:nvPr/>
        </p:nvPicPr>
        <p:blipFill rotWithShape="1">
          <a:blip r:embed="rId2"/>
          <a:srcRect r="51250" b="-68"/>
          <a:stretch/>
        </p:blipFill>
        <p:spPr>
          <a:xfrm>
            <a:off x="0" y="-1"/>
            <a:ext cx="5943600" cy="4728411"/>
          </a:xfrm>
          <a:prstGeom prst="rect">
            <a:avLst/>
          </a:prstGeom>
        </p:spPr>
      </p:pic>
      <p:pic>
        <p:nvPicPr>
          <p:cNvPr id="14" name="Afbeelding 13"/>
          <p:cNvPicPr>
            <a:picLocks noChangeAspect="1"/>
          </p:cNvPicPr>
          <p:nvPr/>
        </p:nvPicPr>
        <p:blipFill rotWithShape="1">
          <a:blip r:embed="rId2"/>
          <a:srcRect l="1" r="28848" b="78357"/>
          <a:stretch/>
        </p:blipFill>
        <p:spPr>
          <a:xfrm>
            <a:off x="0" y="1"/>
            <a:ext cx="8674768" cy="1022684"/>
          </a:xfrm>
          <a:prstGeom prst="rect">
            <a:avLst/>
          </a:prstGeom>
        </p:spPr>
      </p:pic>
      <p:pic>
        <p:nvPicPr>
          <p:cNvPr id="15" name="Afbeelding 14"/>
          <p:cNvPicPr>
            <a:picLocks noChangeAspect="1"/>
          </p:cNvPicPr>
          <p:nvPr/>
        </p:nvPicPr>
        <p:blipFill rotWithShape="1">
          <a:blip r:embed="rId2"/>
          <a:srcRect r="28454" b="64607"/>
          <a:stretch/>
        </p:blipFill>
        <p:spPr>
          <a:xfrm>
            <a:off x="0" y="0"/>
            <a:ext cx="8722895" cy="1672389"/>
          </a:xfrm>
          <a:prstGeom prst="rect">
            <a:avLst/>
          </a:prstGeom>
        </p:spPr>
      </p:pic>
      <p:pic>
        <p:nvPicPr>
          <p:cNvPr id="16" name="Afbeelding 15"/>
          <p:cNvPicPr>
            <a:picLocks noChangeAspect="1"/>
          </p:cNvPicPr>
          <p:nvPr/>
        </p:nvPicPr>
        <p:blipFill rotWithShape="1">
          <a:blip r:embed="rId2"/>
          <a:srcRect r="28651" b="42709"/>
          <a:stretch/>
        </p:blipFill>
        <p:spPr>
          <a:xfrm>
            <a:off x="0" y="0"/>
            <a:ext cx="8698832" cy="2707105"/>
          </a:xfrm>
          <a:prstGeom prst="rect">
            <a:avLst/>
          </a:prstGeom>
        </p:spPr>
      </p:pic>
      <p:pic>
        <p:nvPicPr>
          <p:cNvPr id="17" name="Afbeelding 16"/>
          <p:cNvPicPr>
            <a:picLocks noChangeAspect="1"/>
          </p:cNvPicPr>
          <p:nvPr/>
        </p:nvPicPr>
        <p:blipFill rotWithShape="1">
          <a:blip r:embed="rId2"/>
          <a:srcRect r="28947" b="30996"/>
          <a:stretch/>
        </p:blipFill>
        <p:spPr>
          <a:xfrm>
            <a:off x="0" y="0"/>
            <a:ext cx="8662737" cy="3260558"/>
          </a:xfrm>
          <a:prstGeom prst="rect">
            <a:avLst/>
          </a:prstGeom>
        </p:spPr>
      </p:pic>
      <p:pic>
        <p:nvPicPr>
          <p:cNvPr id="18" name="Afbeelding 17"/>
          <p:cNvPicPr>
            <a:picLocks noChangeAspect="1"/>
          </p:cNvPicPr>
          <p:nvPr/>
        </p:nvPicPr>
        <p:blipFill rotWithShape="1">
          <a:blip r:embed="rId2"/>
          <a:srcRect r="29046" b="18265"/>
          <a:stretch/>
        </p:blipFill>
        <p:spPr>
          <a:xfrm>
            <a:off x="0" y="0"/>
            <a:ext cx="8650705" cy="3862137"/>
          </a:xfrm>
          <a:prstGeom prst="rect">
            <a:avLst/>
          </a:prstGeom>
        </p:spPr>
      </p:pic>
      <p:pic>
        <p:nvPicPr>
          <p:cNvPr id="19" name="Afbeelding 18"/>
          <p:cNvPicPr>
            <a:picLocks noChangeAspect="1"/>
          </p:cNvPicPr>
          <p:nvPr/>
        </p:nvPicPr>
        <p:blipFill rotWithShape="1">
          <a:blip r:embed="rId2"/>
          <a:srcRect t="-1" r="28355" b="442"/>
          <a:stretch/>
        </p:blipFill>
        <p:spPr>
          <a:xfrm>
            <a:off x="0" y="0"/>
            <a:ext cx="8734926" cy="4704347"/>
          </a:xfrm>
          <a:prstGeom prst="rect">
            <a:avLst/>
          </a:prstGeom>
        </p:spPr>
      </p:pic>
      <p:pic>
        <p:nvPicPr>
          <p:cNvPr id="20" name="Afbeelding 19"/>
          <p:cNvPicPr>
            <a:picLocks noChangeAspect="1"/>
          </p:cNvPicPr>
          <p:nvPr/>
        </p:nvPicPr>
        <p:blipFill rotWithShape="1">
          <a:blip r:embed="rId2"/>
          <a:srcRect r="12664" b="77593"/>
          <a:stretch/>
        </p:blipFill>
        <p:spPr>
          <a:xfrm>
            <a:off x="0" y="0"/>
            <a:ext cx="10647947" cy="1058779"/>
          </a:xfrm>
          <a:prstGeom prst="rect">
            <a:avLst/>
          </a:prstGeom>
        </p:spPr>
      </p:pic>
      <p:pic>
        <p:nvPicPr>
          <p:cNvPr id="21" name="Afbeelding 20"/>
          <p:cNvPicPr>
            <a:picLocks noChangeAspect="1"/>
          </p:cNvPicPr>
          <p:nvPr/>
        </p:nvPicPr>
        <p:blipFill rotWithShape="1">
          <a:blip r:embed="rId2"/>
          <a:srcRect r="13158" b="65625"/>
          <a:stretch/>
        </p:blipFill>
        <p:spPr>
          <a:xfrm>
            <a:off x="0" y="0"/>
            <a:ext cx="10587789" cy="1624263"/>
          </a:xfrm>
          <a:prstGeom prst="rect">
            <a:avLst/>
          </a:prstGeom>
        </p:spPr>
      </p:pic>
      <p:pic>
        <p:nvPicPr>
          <p:cNvPr id="22" name="Afbeelding 21"/>
          <p:cNvPicPr>
            <a:picLocks noChangeAspect="1"/>
          </p:cNvPicPr>
          <p:nvPr/>
        </p:nvPicPr>
        <p:blipFill rotWithShape="1">
          <a:blip r:embed="rId2"/>
          <a:srcRect r="12862" b="43219"/>
          <a:stretch/>
        </p:blipFill>
        <p:spPr>
          <a:xfrm>
            <a:off x="0" y="0"/>
            <a:ext cx="10623884" cy="2683042"/>
          </a:xfrm>
          <a:prstGeom prst="rect">
            <a:avLst/>
          </a:prstGeom>
        </p:spPr>
      </p:pic>
      <p:pic>
        <p:nvPicPr>
          <p:cNvPr id="23" name="Afbeelding 22"/>
          <p:cNvPicPr>
            <a:picLocks noChangeAspect="1"/>
          </p:cNvPicPr>
          <p:nvPr/>
        </p:nvPicPr>
        <p:blipFill rotWithShape="1">
          <a:blip r:embed="rId2"/>
          <a:srcRect r="13158" b="30996"/>
          <a:stretch/>
        </p:blipFill>
        <p:spPr>
          <a:xfrm>
            <a:off x="0" y="0"/>
            <a:ext cx="10587789" cy="3260558"/>
          </a:xfrm>
          <a:prstGeom prst="rect">
            <a:avLst/>
          </a:prstGeom>
        </p:spPr>
      </p:pic>
      <p:pic>
        <p:nvPicPr>
          <p:cNvPr id="24" name="Afbeelding 23"/>
          <p:cNvPicPr>
            <a:picLocks noChangeAspect="1"/>
          </p:cNvPicPr>
          <p:nvPr/>
        </p:nvPicPr>
        <p:blipFill rotWithShape="1">
          <a:blip r:embed="rId2"/>
          <a:srcRect r="11875" b="16737"/>
          <a:stretch/>
        </p:blipFill>
        <p:spPr>
          <a:xfrm>
            <a:off x="0" y="0"/>
            <a:ext cx="10744200" cy="3934326"/>
          </a:xfrm>
          <a:prstGeom prst="rect">
            <a:avLst/>
          </a:prstGeom>
        </p:spPr>
      </p:pic>
      <p:pic>
        <p:nvPicPr>
          <p:cNvPr id="25" name="Afbeelding 24"/>
          <p:cNvPicPr>
            <a:picLocks noChangeAspect="1"/>
          </p:cNvPicPr>
          <p:nvPr/>
        </p:nvPicPr>
        <p:blipFill rotWithShape="1">
          <a:blip r:embed="rId2"/>
          <a:srcRect r="12368" b="-323"/>
          <a:stretch/>
        </p:blipFill>
        <p:spPr>
          <a:xfrm>
            <a:off x="0" y="0"/>
            <a:ext cx="10684042" cy="4740442"/>
          </a:xfrm>
          <a:prstGeom prst="rect">
            <a:avLst/>
          </a:prstGeom>
        </p:spPr>
      </p:pic>
      <p:pic>
        <p:nvPicPr>
          <p:cNvPr id="26" name="Afbeelding 25"/>
          <p:cNvPicPr>
            <a:picLocks noChangeAspect="1"/>
          </p:cNvPicPr>
          <p:nvPr/>
        </p:nvPicPr>
        <p:blipFill rotWithShape="1">
          <a:blip r:embed="rId2"/>
          <a:srcRect r="-164" b="78102"/>
          <a:stretch/>
        </p:blipFill>
        <p:spPr>
          <a:xfrm>
            <a:off x="-1" y="0"/>
            <a:ext cx="12212053" cy="1034716"/>
          </a:xfrm>
          <a:prstGeom prst="rect">
            <a:avLst/>
          </a:prstGeom>
        </p:spPr>
      </p:pic>
      <p:pic>
        <p:nvPicPr>
          <p:cNvPr id="28" name="Afbeelding 27"/>
          <p:cNvPicPr>
            <a:picLocks noChangeAspect="1"/>
          </p:cNvPicPr>
          <p:nvPr/>
        </p:nvPicPr>
        <p:blipFill rotWithShape="1">
          <a:blip r:embed="rId2"/>
          <a:srcRect r="230" b="65116"/>
          <a:stretch/>
        </p:blipFill>
        <p:spPr>
          <a:xfrm>
            <a:off x="0" y="0"/>
            <a:ext cx="12163926" cy="1648326"/>
          </a:xfrm>
          <a:prstGeom prst="rect">
            <a:avLst/>
          </a:prstGeom>
        </p:spPr>
      </p:pic>
      <p:pic>
        <p:nvPicPr>
          <p:cNvPr id="29" name="Afbeelding 28"/>
          <p:cNvPicPr>
            <a:picLocks noChangeAspect="1"/>
          </p:cNvPicPr>
          <p:nvPr/>
        </p:nvPicPr>
        <p:blipFill rotWithShape="1">
          <a:blip r:embed="rId2"/>
          <a:srcRect l="-1" r="428" b="42455"/>
          <a:stretch/>
        </p:blipFill>
        <p:spPr>
          <a:xfrm>
            <a:off x="0" y="0"/>
            <a:ext cx="12139863" cy="2719137"/>
          </a:xfrm>
          <a:prstGeom prst="rect">
            <a:avLst/>
          </a:prstGeom>
        </p:spPr>
      </p:pic>
      <p:pic>
        <p:nvPicPr>
          <p:cNvPr id="30" name="Afbeelding 29"/>
          <p:cNvPicPr>
            <a:picLocks noChangeAspect="1"/>
          </p:cNvPicPr>
          <p:nvPr/>
        </p:nvPicPr>
        <p:blipFill rotWithShape="1">
          <a:blip r:embed="rId2"/>
          <a:srcRect l="1" r="32" b="30487"/>
          <a:stretch/>
        </p:blipFill>
        <p:spPr>
          <a:xfrm>
            <a:off x="0" y="0"/>
            <a:ext cx="12187989" cy="3284621"/>
          </a:xfrm>
          <a:prstGeom prst="rect">
            <a:avLst/>
          </a:prstGeom>
        </p:spPr>
      </p:pic>
      <p:pic>
        <p:nvPicPr>
          <p:cNvPr id="31" name="Afbeelding 30"/>
          <p:cNvPicPr>
            <a:picLocks noChangeAspect="1"/>
          </p:cNvPicPr>
          <p:nvPr/>
        </p:nvPicPr>
        <p:blipFill rotWithShape="1">
          <a:blip r:embed="rId2"/>
          <a:srcRect r="132" b="17755"/>
          <a:stretch/>
        </p:blipFill>
        <p:spPr>
          <a:xfrm>
            <a:off x="0" y="0"/>
            <a:ext cx="12175958" cy="3886200"/>
          </a:xfrm>
          <a:prstGeom prst="rect">
            <a:avLst/>
          </a:prstGeom>
        </p:spPr>
      </p:pic>
      <p:pic>
        <p:nvPicPr>
          <p:cNvPr id="32" name="Afbeelding 31"/>
          <p:cNvPicPr>
            <a:picLocks noChangeAspect="1"/>
          </p:cNvPicPr>
          <p:nvPr/>
        </p:nvPicPr>
        <p:blipFill>
          <a:blip r:embed="rId2"/>
          <a:stretch>
            <a:fillRect/>
          </a:stretch>
        </p:blipFill>
        <p:spPr>
          <a:xfrm>
            <a:off x="0" y="0"/>
            <a:ext cx="12192000" cy="4725190"/>
          </a:xfrm>
          <a:prstGeom prst="rect">
            <a:avLst/>
          </a:prstGeom>
        </p:spPr>
      </p:pic>
    </p:spTree>
    <p:extLst>
      <p:ext uri="{BB962C8B-B14F-4D97-AF65-F5344CB8AC3E}">
        <p14:creationId xmlns:p14="http://schemas.microsoft.com/office/powerpoint/2010/main" val="2681931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Van monopolie naar oligopolie:</a:t>
            </a:r>
            <a:endParaRPr lang="nl-NL" dirty="0"/>
          </a:p>
        </p:txBody>
      </p:sp>
      <p:sp>
        <p:nvSpPr>
          <p:cNvPr id="3" name="Tijdelijke aanduiding voor inhoud 2"/>
          <p:cNvSpPr>
            <a:spLocks noGrp="1"/>
          </p:cNvSpPr>
          <p:nvPr>
            <p:ph idx="1"/>
          </p:nvPr>
        </p:nvSpPr>
        <p:spPr/>
        <p:txBody>
          <a:bodyPr>
            <a:normAutofit/>
          </a:bodyPr>
          <a:lstStyle/>
          <a:p>
            <a:r>
              <a:rPr lang="nl-NL" sz="2500" dirty="0" smtClean="0"/>
              <a:t>Veel monopolies waren van de overheid (NS en KPN)</a:t>
            </a:r>
          </a:p>
          <a:p>
            <a:r>
              <a:rPr lang="nl-NL" sz="2500" dirty="0" smtClean="0"/>
              <a:t>Soms gaat het van een markt met 1 aanbieder, naar een markt met maar een paar aanbieders.</a:t>
            </a:r>
          </a:p>
          <a:p>
            <a:r>
              <a:rPr lang="nl-NL" sz="2500" dirty="0" smtClean="0"/>
              <a:t>Zo’n markt noemen we het oligopolie.</a:t>
            </a:r>
          </a:p>
          <a:p>
            <a:endParaRPr lang="nl-NL" sz="2500" dirty="0"/>
          </a:p>
        </p:txBody>
      </p:sp>
    </p:spTree>
    <p:extLst>
      <p:ext uri="{BB962C8B-B14F-4D97-AF65-F5344CB8AC3E}">
        <p14:creationId xmlns:p14="http://schemas.microsoft.com/office/powerpoint/2010/main" val="3627853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8600" y="0"/>
            <a:ext cx="8876960" cy="1581484"/>
          </a:xfrm>
        </p:spPr>
        <p:txBody>
          <a:bodyPr>
            <a:normAutofit/>
          </a:bodyPr>
          <a:lstStyle/>
          <a:p>
            <a:r>
              <a:rPr lang="nl-NL" dirty="0" smtClean="0"/>
              <a:t>inspiratieopdracht</a:t>
            </a:r>
            <a:endParaRPr lang="nl-NL" dirty="0"/>
          </a:p>
        </p:txBody>
      </p:sp>
      <p:sp>
        <p:nvSpPr>
          <p:cNvPr id="3" name="Tijdelijke aanduiding voor inhoud 2"/>
          <p:cNvSpPr>
            <a:spLocks noGrp="1"/>
          </p:cNvSpPr>
          <p:nvPr>
            <p:ph idx="1"/>
          </p:nvPr>
        </p:nvSpPr>
        <p:spPr>
          <a:xfrm>
            <a:off x="228600" y="1698170"/>
            <a:ext cx="4752474" cy="4473617"/>
          </a:xfrm>
        </p:spPr>
        <p:txBody>
          <a:bodyPr>
            <a:normAutofit lnSpcReduction="10000"/>
          </a:bodyPr>
          <a:lstStyle/>
          <a:p>
            <a:r>
              <a:rPr lang="nl-NL" sz="2500" dirty="0" smtClean="0"/>
              <a:t>Ik kan verklaren dat het van de marktvorm een monopolie </a:t>
            </a:r>
            <a:r>
              <a:rPr lang="nl-NL" sz="2500" dirty="0" smtClean="0">
                <a:sym typeface="Wingdings" panose="05000000000000000000" pitchFamily="2" charset="2"/>
              </a:rPr>
              <a:t> (1 aanbieder) naar een oligopolie gaat (paar aanbieders)</a:t>
            </a:r>
          </a:p>
          <a:p>
            <a:r>
              <a:rPr lang="nl-NL" sz="2500" dirty="0" smtClean="0">
                <a:sym typeface="Wingdings" panose="05000000000000000000" pitchFamily="2" charset="2"/>
              </a:rPr>
              <a:t>Waarom gaat het dan niet van de marktvorm oligopolie (paar aanbieders) naar of volkomen concurrentie of monopolistische concurrentie (markt met veel aanbieders).</a:t>
            </a:r>
          </a:p>
          <a:p>
            <a:r>
              <a:rPr lang="nl-NL" sz="2500" dirty="0" smtClean="0">
                <a:sym typeface="Wingdings" panose="05000000000000000000" pitchFamily="2" charset="2"/>
              </a:rPr>
              <a:t>5 minuten</a:t>
            </a:r>
            <a:endParaRPr lang="nl-NL" sz="2500" dirty="0"/>
          </a:p>
          <a:p>
            <a:endParaRPr lang="nl-NL" sz="2500" dirty="0" smtClean="0"/>
          </a:p>
          <a:p>
            <a:endParaRPr lang="nl-NL" sz="2500" dirty="0"/>
          </a:p>
          <a:p>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88"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88"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6" name="Ovaal 25"/>
          <p:cNvSpPr/>
          <p:nvPr/>
        </p:nvSpPr>
        <p:spPr>
          <a:xfrm>
            <a:off x="5767182"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957800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heel(1)">
                                      <p:cBhvr>
                                        <p:cTn id="63" dur="59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12" grpId="0" animBg="1"/>
      <p:bldP spid="13" grpId="0" animBg="1"/>
      <p:bldP spid="14" grpId="0" animBg="1"/>
      <p:bldP spid="15" grpId="0" animBg="1"/>
      <p:bldP spid="16" grpId="0" animBg="1"/>
      <p:bldP spid="17" grpId="0" animBg="1"/>
      <p:bldP spid="2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3 redenen toetreddingsbarrières bij het oligopolie. </a:t>
            </a:r>
            <a:endParaRPr lang="nl-NL" dirty="0"/>
          </a:p>
        </p:txBody>
      </p:sp>
      <p:sp>
        <p:nvSpPr>
          <p:cNvPr id="3" name="Tijdelijke aanduiding voor inhoud 2"/>
          <p:cNvSpPr>
            <a:spLocks noGrp="1"/>
          </p:cNvSpPr>
          <p:nvPr>
            <p:ph idx="1"/>
          </p:nvPr>
        </p:nvSpPr>
        <p:spPr>
          <a:xfrm>
            <a:off x="0" y="1828800"/>
            <a:ext cx="9274002" cy="5029199"/>
          </a:xfrm>
        </p:spPr>
        <p:txBody>
          <a:bodyPr>
            <a:normAutofit fontScale="92500" lnSpcReduction="10000"/>
          </a:bodyPr>
          <a:lstStyle/>
          <a:p>
            <a:r>
              <a:rPr lang="nl-NL" sz="2500" b="1" dirty="0" smtClean="0"/>
              <a:t>Schaalvoordelen: </a:t>
            </a:r>
            <a:r>
              <a:rPr lang="nl-NL" sz="2500" dirty="0" smtClean="0"/>
              <a:t>het is pas volledig te produceren als je dit op hele grote schaal doet. De gemiddelde totale kosten zijn dan pas laag genoeg om het winstgevend te maken.  Hierdoor is het voor kleine ondernemingen onmogelijk te concurreren.</a:t>
            </a:r>
          </a:p>
          <a:p>
            <a:r>
              <a:rPr lang="nl-NL" sz="2500" b="1" dirty="0" smtClean="0"/>
              <a:t>Verzonken kosten: </a:t>
            </a:r>
            <a:r>
              <a:rPr lang="nl-NL" sz="2500" dirty="0" smtClean="0"/>
              <a:t>om tot de markt toe te treden moet je hele specifieke investeringen doen (wil je met de NS concurreren moet je rails aanleggen bij wijze van spreken). Als het mis gaat kan je deze investeringen niet terug verdienen, dit noemen we verzonken kosten en zorgen ervoor dat weinig aanbieders op de markt zijn omdat het risico groot is.</a:t>
            </a:r>
          </a:p>
          <a:p>
            <a:r>
              <a:rPr lang="nl-NL" sz="2500" b="1" dirty="0" smtClean="0"/>
              <a:t>Octrooi/patenten: </a:t>
            </a:r>
            <a:r>
              <a:rPr lang="nl-NL" sz="2500" dirty="0" smtClean="0"/>
              <a:t>het alleenrecht op gebruik te maken van een bepaald product/uitvinding. Beschermt bedrijven die veel onderzoek moeten doen naar nieuwe producten. Maakt toetreden moeilijker.</a:t>
            </a:r>
            <a:endParaRPr lang="nl-NL" sz="2500" b="1" dirty="0" smtClean="0"/>
          </a:p>
          <a:p>
            <a:endParaRPr lang="nl-NL" sz="2500" b="1" dirty="0"/>
          </a:p>
        </p:txBody>
      </p:sp>
    </p:spTree>
    <p:extLst>
      <p:ext uri="{BB962C8B-B14F-4D97-AF65-F5344CB8AC3E}">
        <p14:creationId xmlns:p14="http://schemas.microsoft.com/office/powerpoint/2010/main" val="2311845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Agenda:</a:t>
            </a:r>
            <a:endParaRPr lang="nl-NL" dirty="0"/>
          </a:p>
        </p:txBody>
      </p:sp>
      <p:sp>
        <p:nvSpPr>
          <p:cNvPr id="3" name="Tijdelijke aanduiding voor inhoud 2"/>
          <p:cNvSpPr>
            <a:spLocks noGrp="1"/>
          </p:cNvSpPr>
          <p:nvPr>
            <p:ph idx="1"/>
          </p:nvPr>
        </p:nvSpPr>
        <p:spPr/>
        <p:txBody>
          <a:bodyPr>
            <a:normAutofit/>
          </a:bodyPr>
          <a:lstStyle/>
          <a:p>
            <a:r>
              <a:rPr lang="nl-NL" sz="2500" dirty="0" smtClean="0"/>
              <a:t>Les </a:t>
            </a:r>
            <a:r>
              <a:rPr lang="nl-NL" sz="2500" dirty="0"/>
              <a:t>1</a:t>
            </a:r>
            <a:r>
              <a:rPr lang="nl-NL" sz="2500" dirty="0" smtClean="0"/>
              <a:t>: 2.22, 2.23, 2.24 en 2.25</a:t>
            </a:r>
          </a:p>
          <a:p>
            <a:r>
              <a:rPr lang="nl-NL" sz="2500" dirty="0" smtClean="0"/>
              <a:t>Les 2: 3.1 t/m 3.5</a:t>
            </a:r>
          </a:p>
          <a:p>
            <a:r>
              <a:rPr lang="nl-NL" sz="2500" dirty="0" smtClean="0"/>
              <a:t>Les 3: 3.6 t/m 3.8</a:t>
            </a:r>
          </a:p>
          <a:p>
            <a:endParaRPr lang="nl-NL" sz="2500" dirty="0" smtClean="0"/>
          </a:p>
          <a:p>
            <a:endParaRPr lang="nl-NL" sz="2500" dirty="0"/>
          </a:p>
        </p:txBody>
      </p:sp>
    </p:spTree>
    <p:extLst>
      <p:ext uri="{BB962C8B-B14F-4D97-AF65-F5344CB8AC3E}">
        <p14:creationId xmlns:p14="http://schemas.microsoft.com/office/powerpoint/2010/main" val="28508832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8600" y="0"/>
            <a:ext cx="8876960" cy="1581484"/>
          </a:xfrm>
        </p:spPr>
        <p:txBody>
          <a:bodyPr>
            <a:normAutofit/>
          </a:bodyPr>
          <a:lstStyle/>
          <a:p>
            <a:r>
              <a:rPr lang="nl-NL" dirty="0" smtClean="0"/>
              <a:t>opdracht 3.3 t/m 3.5</a:t>
            </a:r>
            <a:endParaRPr lang="nl-NL" dirty="0"/>
          </a:p>
        </p:txBody>
      </p:sp>
      <p:sp>
        <p:nvSpPr>
          <p:cNvPr id="3" name="Tijdelijke aanduiding voor inhoud 2"/>
          <p:cNvSpPr>
            <a:spLocks noGrp="1"/>
          </p:cNvSpPr>
          <p:nvPr>
            <p:ph idx="1"/>
          </p:nvPr>
        </p:nvSpPr>
        <p:spPr>
          <a:xfrm>
            <a:off x="228600" y="1698170"/>
            <a:ext cx="4752474" cy="4473617"/>
          </a:xfrm>
        </p:spPr>
        <p:txBody>
          <a:bodyPr>
            <a:normAutofit/>
          </a:bodyPr>
          <a:lstStyle/>
          <a:p>
            <a:r>
              <a:rPr lang="nl-NL" sz="2500" dirty="0" smtClean="0"/>
              <a:t>10 minuten de tijd.</a:t>
            </a:r>
          </a:p>
          <a:p>
            <a:r>
              <a:rPr lang="nl-NL" sz="2500" dirty="0" smtClean="0"/>
              <a:t>Eerder klaar? Vandaag werken we tot en met 3.5</a:t>
            </a:r>
          </a:p>
          <a:p>
            <a:r>
              <a:rPr lang="nl-NL" sz="2500" dirty="0" smtClean="0"/>
              <a:t>Je al vast verder!</a:t>
            </a:r>
          </a:p>
          <a:p>
            <a:r>
              <a:rPr lang="nl-NL" sz="2500" dirty="0" smtClean="0"/>
              <a:t>Tot en met 3.5 af?</a:t>
            </a:r>
          </a:p>
          <a:p>
            <a:r>
              <a:rPr lang="nl-NL" sz="2500" dirty="0" smtClean="0"/>
              <a:t>Starten met ander vak.</a:t>
            </a:r>
            <a:endParaRPr lang="nl-NL" sz="2500" dirty="0"/>
          </a:p>
          <a:p>
            <a:endParaRPr lang="nl-NL" sz="2500" dirty="0" smtClean="0"/>
          </a:p>
          <a:p>
            <a:endParaRPr lang="nl-NL" sz="2500" dirty="0"/>
          </a:p>
          <a:p>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88"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88"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6" name="Ovaal 25"/>
          <p:cNvSpPr/>
          <p:nvPr/>
        </p:nvSpPr>
        <p:spPr>
          <a:xfrm>
            <a:off x="5767182"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489764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heel(1)">
                                      <p:cBhvr>
                                        <p:cTn id="63" dur="59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12" grpId="0" animBg="1"/>
      <p:bldP spid="13" grpId="0" animBg="1"/>
      <p:bldP spid="14" grpId="0" animBg="1"/>
      <p:bldP spid="15" grpId="0" animBg="1"/>
      <p:bldP spid="16" grpId="0" animBg="1"/>
      <p:bldP spid="17" grpId="0" animBg="1"/>
      <p:bldP spid="2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6962"/>
          <a:stretch/>
        </p:blipFill>
        <p:spPr>
          <a:xfrm>
            <a:off x="-1" y="0"/>
            <a:ext cx="10647947" cy="890338"/>
          </a:xfrm>
          <a:prstGeom prst="rect">
            <a:avLst/>
          </a:prstGeom>
        </p:spPr>
      </p:pic>
      <p:pic>
        <p:nvPicPr>
          <p:cNvPr id="5" name="Afbeelding 4"/>
          <p:cNvPicPr>
            <a:picLocks noChangeAspect="1"/>
          </p:cNvPicPr>
          <p:nvPr/>
        </p:nvPicPr>
        <p:blipFill rotWithShape="1">
          <a:blip r:embed="rId2"/>
          <a:srcRect b="68992"/>
          <a:stretch/>
        </p:blipFill>
        <p:spPr>
          <a:xfrm>
            <a:off x="-1" y="-1"/>
            <a:ext cx="10647947" cy="2117559"/>
          </a:xfrm>
          <a:prstGeom prst="rect">
            <a:avLst/>
          </a:prstGeom>
        </p:spPr>
      </p:pic>
      <p:pic>
        <p:nvPicPr>
          <p:cNvPr id="6" name="Afbeelding 5"/>
          <p:cNvPicPr>
            <a:picLocks noChangeAspect="1"/>
          </p:cNvPicPr>
          <p:nvPr/>
        </p:nvPicPr>
        <p:blipFill rotWithShape="1">
          <a:blip r:embed="rId2"/>
          <a:srcRect b="63354"/>
          <a:stretch/>
        </p:blipFill>
        <p:spPr>
          <a:xfrm>
            <a:off x="-1" y="-1"/>
            <a:ext cx="10647947" cy="2502569"/>
          </a:xfrm>
          <a:prstGeom prst="rect">
            <a:avLst/>
          </a:prstGeom>
        </p:spPr>
      </p:pic>
      <p:pic>
        <p:nvPicPr>
          <p:cNvPr id="7" name="Afbeelding 6"/>
          <p:cNvPicPr>
            <a:picLocks noChangeAspect="1"/>
          </p:cNvPicPr>
          <p:nvPr/>
        </p:nvPicPr>
        <p:blipFill rotWithShape="1">
          <a:blip r:embed="rId2"/>
          <a:srcRect b="34284"/>
          <a:stretch/>
        </p:blipFill>
        <p:spPr>
          <a:xfrm>
            <a:off x="-1" y="0"/>
            <a:ext cx="10647947" cy="4487780"/>
          </a:xfrm>
          <a:prstGeom prst="rect">
            <a:avLst/>
          </a:prstGeom>
        </p:spPr>
      </p:pic>
      <p:pic>
        <p:nvPicPr>
          <p:cNvPr id="8" name="Afbeelding 7"/>
          <p:cNvPicPr>
            <a:picLocks noChangeAspect="1"/>
          </p:cNvPicPr>
          <p:nvPr/>
        </p:nvPicPr>
        <p:blipFill rotWithShape="1">
          <a:blip r:embed="rId2"/>
          <a:srcRect b="16137"/>
          <a:stretch/>
        </p:blipFill>
        <p:spPr>
          <a:xfrm>
            <a:off x="-1" y="-1"/>
            <a:ext cx="10647947" cy="5727033"/>
          </a:xfrm>
          <a:prstGeom prst="rect">
            <a:avLst/>
          </a:prstGeom>
        </p:spPr>
      </p:pic>
      <p:pic>
        <p:nvPicPr>
          <p:cNvPr id="9" name="Afbeelding 8"/>
          <p:cNvPicPr>
            <a:picLocks noChangeAspect="1"/>
          </p:cNvPicPr>
          <p:nvPr/>
        </p:nvPicPr>
        <p:blipFill rotWithShape="1">
          <a:blip r:embed="rId2"/>
          <a:srcRect b="7152"/>
          <a:stretch/>
        </p:blipFill>
        <p:spPr>
          <a:xfrm>
            <a:off x="-1" y="-1"/>
            <a:ext cx="10647947" cy="6340643"/>
          </a:xfrm>
          <a:prstGeom prst="rect">
            <a:avLst/>
          </a:prstGeom>
        </p:spPr>
      </p:pic>
      <p:pic>
        <p:nvPicPr>
          <p:cNvPr id="10" name="Afbeelding 9"/>
          <p:cNvPicPr>
            <a:picLocks noChangeAspect="1"/>
          </p:cNvPicPr>
          <p:nvPr/>
        </p:nvPicPr>
        <p:blipFill>
          <a:blip r:embed="rId2"/>
          <a:stretch>
            <a:fillRect/>
          </a:stretch>
        </p:blipFill>
        <p:spPr>
          <a:xfrm>
            <a:off x="-1" y="-1"/>
            <a:ext cx="10647947" cy="6829063"/>
          </a:xfrm>
          <a:prstGeom prst="rect">
            <a:avLst/>
          </a:prstGeom>
        </p:spPr>
      </p:pic>
    </p:spTree>
    <p:extLst>
      <p:ext uri="{BB962C8B-B14F-4D97-AF65-F5344CB8AC3E}">
        <p14:creationId xmlns:p14="http://schemas.microsoft.com/office/powerpoint/2010/main" val="853010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 3.</a:t>
            </a:r>
            <a:endParaRPr lang="nl-NL" dirty="0"/>
          </a:p>
        </p:txBody>
      </p:sp>
      <p:sp>
        <p:nvSpPr>
          <p:cNvPr id="3" name="Tijdelijke aanduiding voor inhoud 2"/>
          <p:cNvSpPr>
            <a:spLocks noGrp="1"/>
          </p:cNvSpPr>
          <p:nvPr>
            <p:ph idx="1"/>
          </p:nvPr>
        </p:nvSpPr>
        <p:spPr/>
        <p:txBody>
          <a:bodyPr>
            <a:normAutofit/>
          </a:bodyPr>
          <a:lstStyle/>
          <a:p>
            <a:r>
              <a:rPr lang="nl-NL" sz="2500" dirty="0" smtClean="0"/>
              <a:t>Aantal lastige opgaves.</a:t>
            </a:r>
            <a:endParaRPr lang="nl-NL" sz="2500" dirty="0"/>
          </a:p>
        </p:txBody>
      </p:sp>
    </p:spTree>
    <p:extLst>
      <p:ext uri="{BB962C8B-B14F-4D97-AF65-F5344CB8AC3E}">
        <p14:creationId xmlns:p14="http://schemas.microsoft.com/office/powerpoint/2010/main" val="13685528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6" name="Tijdelijke aanduiding voor inhoud 5"/>
          <p:cNvSpPr>
            <a:spLocks noGrp="1"/>
          </p:cNvSpPr>
          <p:nvPr>
            <p:ph idx="1"/>
          </p:nvPr>
        </p:nvSpPr>
        <p:spPr>
          <a:xfrm>
            <a:off x="677334" y="2160589"/>
            <a:ext cx="9032150" cy="4697411"/>
          </a:xfrm>
        </p:spPr>
        <p:txBody>
          <a:bodyPr>
            <a:normAutofit/>
          </a:bodyPr>
          <a:lstStyle/>
          <a:p>
            <a:endParaRPr lang="nl-NL" dirty="0" smtClean="0"/>
          </a:p>
          <a:p>
            <a:endParaRPr lang="nl-NL" dirty="0"/>
          </a:p>
          <a:p>
            <a:endParaRPr lang="nl-NL" dirty="0" smtClean="0"/>
          </a:p>
          <a:p>
            <a:endParaRPr lang="nl-NL" dirty="0"/>
          </a:p>
          <a:p>
            <a:endParaRPr lang="nl-NL" dirty="0" smtClean="0"/>
          </a:p>
          <a:p>
            <a:endParaRPr lang="nl-NL" dirty="0"/>
          </a:p>
          <a:p>
            <a:endParaRPr lang="nl-NL" b="1" dirty="0" smtClean="0"/>
          </a:p>
          <a:p>
            <a:r>
              <a:rPr lang="nl-NL" b="1" dirty="0" smtClean="0"/>
              <a:t>Hoofdstuk 3 gaat over het oligopolie en monopolistische concurrentie</a:t>
            </a:r>
            <a:r>
              <a:rPr lang="nl-NL" b="1" dirty="0" smtClean="0"/>
              <a:t>.</a:t>
            </a:r>
          </a:p>
          <a:p>
            <a:endParaRPr lang="nl-NL" b="1" dirty="0"/>
          </a:p>
        </p:txBody>
      </p:sp>
      <p:pic>
        <p:nvPicPr>
          <p:cNvPr id="7" name="Afbeelding 6"/>
          <p:cNvPicPr>
            <a:picLocks noChangeAspect="1"/>
          </p:cNvPicPr>
          <p:nvPr/>
        </p:nvPicPr>
        <p:blipFill rotWithShape="1">
          <a:blip r:embed="rId2"/>
          <a:srcRect t="1" r="67927" b="186"/>
          <a:stretch/>
        </p:blipFill>
        <p:spPr>
          <a:xfrm>
            <a:off x="0" y="0"/>
            <a:ext cx="3910263" cy="4716379"/>
          </a:xfrm>
          <a:prstGeom prst="rect">
            <a:avLst/>
          </a:prstGeom>
        </p:spPr>
      </p:pic>
      <p:pic>
        <p:nvPicPr>
          <p:cNvPr id="8" name="Afbeelding 7"/>
          <p:cNvPicPr>
            <a:picLocks noChangeAspect="1"/>
          </p:cNvPicPr>
          <p:nvPr/>
        </p:nvPicPr>
        <p:blipFill rotWithShape="1">
          <a:blip r:embed="rId2"/>
          <a:srcRect r="51349" b="77338"/>
          <a:stretch/>
        </p:blipFill>
        <p:spPr>
          <a:xfrm>
            <a:off x="0" y="0"/>
            <a:ext cx="5931568" cy="1070811"/>
          </a:xfrm>
          <a:prstGeom prst="rect">
            <a:avLst/>
          </a:prstGeom>
        </p:spPr>
      </p:pic>
      <p:pic>
        <p:nvPicPr>
          <p:cNvPr id="9" name="Afbeelding 8"/>
          <p:cNvPicPr>
            <a:picLocks noChangeAspect="1"/>
          </p:cNvPicPr>
          <p:nvPr/>
        </p:nvPicPr>
        <p:blipFill rotWithShape="1">
          <a:blip r:embed="rId2"/>
          <a:srcRect r="51151" b="65625"/>
          <a:stretch/>
        </p:blipFill>
        <p:spPr>
          <a:xfrm>
            <a:off x="0" y="0"/>
            <a:ext cx="5955632" cy="1624263"/>
          </a:xfrm>
          <a:prstGeom prst="rect">
            <a:avLst/>
          </a:prstGeom>
        </p:spPr>
      </p:pic>
      <p:pic>
        <p:nvPicPr>
          <p:cNvPr id="10" name="Afbeelding 9"/>
          <p:cNvPicPr>
            <a:picLocks noChangeAspect="1"/>
          </p:cNvPicPr>
          <p:nvPr/>
        </p:nvPicPr>
        <p:blipFill rotWithShape="1">
          <a:blip r:embed="rId2"/>
          <a:srcRect r="51053" b="42963"/>
          <a:stretch/>
        </p:blipFill>
        <p:spPr>
          <a:xfrm>
            <a:off x="0" y="0"/>
            <a:ext cx="5967663" cy="2695074"/>
          </a:xfrm>
          <a:prstGeom prst="rect">
            <a:avLst/>
          </a:prstGeom>
        </p:spPr>
      </p:pic>
      <p:pic>
        <p:nvPicPr>
          <p:cNvPr id="11" name="Afbeelding 10"/>
          <p:cNvPicPr>
            <a:picLocks noChangeAspect="1"/>
          </p:cNvPicPr>
          <p:nvPr/>
        </p:nvPicPr>
        <p:blipFill rotWithShape="1">
          <a:blip r:embed="rId2"/>
          <a:srcRect l="395" r="50361" b="29978"/>
          <a:stretch/>
        </p:blipFill>
        <p:spPr>
          <a:xfrm>
            <a:off x="48126" y="0"/>
            <a:ext cx="6003758" cy="3308684"/>
          </a:xfrm>
          <a:prstGeom prst="rect">
            <a:avLst/>
          </a:prstGeom>
        </p:spPr>
      </p:pic>
      <p:pic>
        <p:nvPicPr>
          <p:cNvPr id="12" name="Afbeelding 11"/>
          <p:cNvPicPr>
            <a:picLocks noChangeAspect="1"/>
          </p:cNvPicPr>
          <p:nvPr/>
        </p:nvPicPr>
        <p:blipFill rotWithShape="1">
          <a:blip r:embed="rId2"/>
          <a:srcRect r="51053" b="16483"/>
          <a:stretch/>
        </p:blipFill>
        <p:spPr>
          <a:xfrm>
            <a:off x="0" y="0"/>
            <a:ext cx="5967663" cy="3946358"/>
          </a:xfrm>
          <a:prstGeom prst="rect">
            <a:avLst/>
          </a:prstGeom>
        </p:spPr>
      </p:pic>
      <p:pic>
        <p:nvPicPr>
          <p:cNvPr id="13" name="Afbeelding 12"/>
          <p:cNvPicPr>
            <a:picLocks noChangeAspect="1"/>
          </p:cNvPicPr>
          <p:nvPr/>
        </p:nvPicPr>
        <p:blipFill rotWithShape="1">
          <a:blip r:embed="rId2"/>
          <a:srcRect r="51250" b="-68"/>
          <a:stretch/>
        </p:blipFill>
        <p:spPr>
          <a:xfrm>
            <a:off x="0" y="-1"/>
            <a:ext cx="5943600" cy="4728411"/>
          </a:xfrm>
          <a:prstGeom prst="rect">
            <a:avLst/>
          </a:prstGeom>
        </p:spPr>
      </p:pic>
      <p:pic>
        <p:nvPicPr>
          <p:cNvPr id="14" name="Afbeelding 13"/>
          <p:cNvPicPr>
            <a:picLocks noChangeAspect="1"/>
          </p:cNvPicPr>
          <p:nvPr/>
        </p:nvPicPr>
        <p:blipFill rotWithShape="1">
          <a:blip r:embed="rId2"/>
          <a:srcRect l="1" r="28848" b="78357"/>
          <a:stretch/>
        </p:blipFill>
        <p:spPr>
          <a:xfrm>
            <a:off x="0" y="1"/>
            <a:ext cx="8674768" cy="1022684"/>
          </a:xfrm>
          <a:prstGeom prst="rect">
            <a:avLst/>
          </a:prstGeom>
        </p:spPr>
      </p:pic>
      <p:pic>
        <p:nvPicPr>
          <p:cNvPr id="15" name="Afbeelding 14"/>
          <p:cNvPicPr>
            <a:picLocks noChangeAspect="1"/>
          </p:cNvPicPr>
          <p:nvPr/>
        </p:nvPicPr>
        <p:blipFill rotWithShape="1">
          <a:blip r:embed="rId2"/>
          <a:srcRect r="28454" b="64607"/>
          <a:stretch/>
        </p:blipFill>
        <p:spPr>
          <a:xfrm>
            <a:off x="0" y="0"/>
            <a:ext cx="8722895" cy="1672389"/>
          </a:xfrm>
          <a:prstGeom prst="rect">
            <a:avLst/>
          </a:prstGeom>
        </p:spPr>
      </p:pic>
      <p:pic>
        <p:nvPicPr>
          <p:cNvPr id="16" name="Afbeelding 15"/>
          <p:cNvPicPr>
            <a:picLocks noChangeAspect="1"/>
          </p:cNvPicPr>
          <p:nvPr/>
        </p:nvPicPr>
        <p:blipFill rotWithShape="1">
          <a:blip r:embed="rId2"/>
          <a:srcRect r="28651" b="42709"/>
          <a:stretch/>
        </p:blipFill>
        <p:spPr>
          <a:xfrm>
            <a:off x="0" y="0"/>
            <a:ext cx="8698832" cy="2707105"/>
          </a:xfrm>
          <a:prstGeom prst="rect">
            <a:avLst/>
          </a:prstGeom>
        </p:spPr>
      </p:pic>
      <p:pic>
        <p:nvPicPr>
          <p:cNvPr id="17" name="Afbeelding 16"/>
          <p:cNvPicPr>
            <a:picLocks noChangeAspect="1"/>
          </p:cNvPicPr>
          <p:nvPr/>
        </p:nvPicPr>
        <p:blipFill rotWithShape="1">
          <a:blip r:embed="rId2"/>
          <a:srcRect r="28947" b="30996"/>
          <a:stretch/>
        </p:blipFill>
        <p:spPr>
          <a:xfrm>
            <a:off x="0" y="0"/>
            <a:ext cx="8662737" cy="3260558"/>
          </a:xfrm>
          <a:prstGeom prst="rect">
            <a:avLst/>
          </a:prstGeom>
        </p:spPr>
      </p:pic>
      <p:pic>
        <p:nvPicPr>
          <p:cNvPr id="18" name="Afbeelding 17"/>
          <p:cNvPicPr>
            <a:picLocks noChangeAspect="1"/>
          </p:cNvPicPr>
          <p:nvPr/>
        </p:nvPicPr>
        <p:blipFill rotWithShape="1">
          <a:blip r:embed="rId2"/>
          <a:srcRect r="29046" b="18265"/>
          <a:stretch/>
        </p:blipFill>
        <p:spPr>
          <a:xfrm>
            <a:off x="0" y="0"/>
            <a:ext cx="8650705" cy="3862137"/>
          </a:xfrm>
          <a:prstGeom prst="rect">
            <a:avLst/>
          </a:prstGeom>
        </p:spPr>
      </p:pic>
      <p:pic>
        <p:nvPicPr>
          <p:cNvPr id="19" name="Afbeelding 18"/>
          <p:cNvPicPr>
            <a:picLocks noChangeAspect="1"/>
          </p:cNvPicPr>
          <p:nvPr/>
        </p:nvPicPr>
        <p:blipFill rotWithShape="1">
          <a:blip r:embed="rId2"/>
          <a:srcRect t="-1" r="28355" b="442"/>
          <a:stretch/>
        </p:blipFill>
        <p:spPr>
          <a:xfrm>
            <a:off x="0" y="0"/>
            <a:ext cx="8734926" cy="4704347"/>
          </a:xfrm>
          <a:prstGeom prst="rect">
            <a:avLst/>
          </a:prstGeom>
        </p:spPr>
      </p:pic>
      <p:pic>
        <p:nvPicPr>
          <p:cNvPr id="20" name="Afbeelding 19"/>
          <p:cNvPicPr>
            <a:picLocks noChangeAspect="1"/>
          </p:cNvPicPr>
          <p:nvPr/>
        </p:nvPicPr>
        <p:blipFill rotWithShape="1">
          <a:blip r:embed="rId2"/>
          <a:srcRect r="12664" b="77593"/>
          <a:stretch/>
        </p:blipFill>
        <p:spPr>
          <a:xfrm>
            <a:off x="0" y="0"/>
            <a:ext cx="10647947" cy="1058779"/>
          </a:xfrm>
          <a:prstGeom prst="rect">
            <a:avLst/>
          </a:prstGeom>
        </p:spPr>
      </p:pic>
      <p:pic>
        <p:nvPicPr>
          <p:cNvPr id="21" name="Afbeelding 20"/>
          <p:cNvPicPr>
            <a:picLocks noChangeAspect="1"/>
          </p:cNvPicPr>
          <p:nvPr/>
        </p:nvPicPr>
        <p:blipFill rotWithShape="1">
          <a:blip r:embed="rId2"/>
          <a:srcRect r="13158" b="65625"/>
          <a:stretch/>
        </p:blipFill>
        <p:spPr>
          <a:xfrm>
            <a:off x="0" y="0"/>
            <a:ext cx="10587789" cy="1624263"/>
          </a:xfrm>
          <a:prstGeom prst="rect">
            <a:avLst/>
          </a:prstGeom>
        </p:spPr>
      </p:pic>
      <p:pic>
        <p:nvPicPr>
          <p:cNvPr id="22" name="Afbeelding 21"/>
          <p:cNvPicPr>
            <a:picLocks noChangeAspect="1"/>
          </p:cNvPicPr>
          <p:nvPr/>
        </p:nvPicPr>
        <p:blipFill rotWithShape="1">
          <a:blip r:embed="rId2"/>
          <a:srcRect r="12862" b="43219"/>
          <a:stretch/>
        </p:blipFill>
        <p:spPr>
          <a:xfrm>
            <a:off x="0" y="0"/>
            <a:ext cx="10623884" cy="2683042"/>
          </a:xfrm>
          <a:prstGeom prst="rect">
            <a:avLst/>
          </a:prstGeom>
        </p:spPr>
      </p:pic>
      <p:pic>
        <p:nvPicPr>
          <p:cNvPr id="23" name="Afbeelding 22"/>
          <p:cNvPicPr>
            <a:picLocks noChangeAspect="1"/>
          </p:cNvPicPr>
          <p:nvPr/>
        </p:nvPicPr>
        <p:blipFill rotWithShape="1">
          <a:blip r:embed="rId2"/>
          <a:srcRect r="13158" b="30996"/>
          <a:stretch/>
        </p:blipFill>
        <p:spPr>
          <a:xfrm>
            <a:off x="0" y="0"/>
            <a:ext cx="10587789" cy="3260558"/>
          </a:xfrm>
          <a:prstGeom prst="rect">
            <a:avLst/>
          </a:prstGeom>
        </p:spPr>
      </p:pic>
      <p:pic>
        <p:nvPicPr>
          <p:cNvPr id="24" name="Afbeelding 23"/>
          <p:cNvPicPr>
            <a:picLocks noChangeAspect="1"/>
          </p:cNvPicPr>
          <p:nvPr/>
        </p:nvPicPr>
        <p:blipFill rotWithShape="1">
          <a:blip r:embed="rId2"/>
          <a:srcRect r="11875" b="16737"/>
          <a:stretch/>
        </p:blipFill>
        <p:spPr>
          <a:xfrm>
            <a:off x="0" y="0"/>
            <a:ext cx="10744200" cy="3934326"/>
          </a:xfrm>
          <a:prstGeom prst="rect">
            <a:avLst/>
          </a:prstGeom>
        </p:spPr>
      </p:pic>
      <p:pic>
        <p:nvPicPr>
          <p:cNvPr id="25" name="Afbeelding 24"/>
          <p:cNvPicPr>
            <a:picLocks noChangeAspect="1"/>
          </p:cNvPicPr>
          <p:nvPr/>
        </p:nvPicPr>
        <p:blipFill rotWithShape="1">
          <a:blip r:embed="rId2"/>
          <a:srcRect r="12368" b="-323"/>
          <a:stretch/>
        </p:blipFill>
        <p:spPr>
          <a:xfrm>
            <a:off x="0" y="0"/>
            <a:ext cx="10684042" cy="4740442"/>
          </a:xfrm>
          <a:prstGeom prst="rect">
            <a:avLst/>
          </a:prstGeom>
        </p:spPr>
      </p:pic>
      <p:pic>
        <p:nvPicPr>
          <p:cNvPr id="26" name="Afbeelding 25"/>
          <p:cNvPicPr>
            <a:picLocks noChangeAspect="1"/>
          </p:cNvPicPr>
          <p:nvPr/>
        </p:nvPicPr>
        <p:blipFill rotWithShape="1">
          <a:blip r:embed="rId2"/>
          <a:srcRect r="-164" b="78102"/>
          <a:stretch/>
        </p:blipFill>
        <p:spPr>
          <a:xfrm>
            <a:off x="-1" y="0"/>
            <a:ext cx="12212053" cy="1034716"/>
          </a:xfrm>
          <a:prstGeom prst="rect">
            <a:avLst/>
          </a:prstGeom>
        </p:spPr>
      </p:pic>
      <p:pic>
        <p:nvPicPr>
          <p:cNvPr id="28" name="Afbeelding 27"/>
          <p:cNvPicPr>
            <a:picLocks noChangeAspect="1"/>
          </p:cNvPicPr>
          <p:nvPr/>
        </p:nvPicPr>
        <p:blipFill rotWithShape="1">
          <a:blip r:embed="rId2"/>
          <a:srcRect r="230" b="65116"/>
          <a:stretch/>
        </p:blipFill>
        <p:spPr>
          <a:xfrm>
            <a:off x="0" y="0"/>
            <a:ext cx="12163926" cy="1648326"/>
          </a:xfrm>
          <a:prstGeom prst="rect">
            <a:avLst/>
          </a:prstGeom>
        </p:spPr>
      </p:pic>
      <p:pic>
        <p:nvPicPr>
          <p:cNvPr id="29" name="Afbeelding 28"/>
          <p:cNvPicPr>
            <a:picLocks noChangeAspect="1"/>
          </p:cNvPicPr>
          <p:nvPr/>
        </p:nvPicPr>
        <p:blipFill rotWithShape="1">
          <a:blip r:embed="rId2"/>
          <a:srcRect l="-1" r="428" b="42455"/>
          <a:stretch/>
        </p:blipFill>
        <p:spPr>
          <a:xfrm>
            <a:off x="0" y="0"/>
            <a:ext cx="12139863" cy="2719137"/>
          </a:xfrm>
          <a:prstGeom prst="rect">
            <a:avLst/>
          </a:prstGeom>
        </p:spPr>
      </p:pic>
      <p:pic>
        <p:nvPicPr>
          <p:cNvPr id="30" name="Afbeelding 29"/>
          <p:cNvPicPr>
            <a:picLocks noChangeAspect="1"/>
          </p:cNvPicPr>
          <p:nvPr/>
        </p:nvPicPr>
        <p:blipFill rotWithShape="1">
          <a:blip r:embed="rId2"/>
          <a:srcRect l="1" r="32" b="30487"/>
          <a:stretch/>
        </p:blipFill>
        <p:spPr>
          <a:xfrm>
            <a:off x="0" y="0"/>
            <a:ext cx="12187989" cy="3284621"/>
          </a:xfrm>
          <a:prstGeom prst="rect">
            <a:avLst/>
          </a:prstGeom>
        </p:spPr>
      </p:pic>
      <p:pic>
        <p:nvPicPr>
          <p:cNvPr id="31" name="Afbeelding 30"/>
          <p:cNvPicPr>
            <a:picLocks noChangeAspect="1"/>
          </p:cNvPicPr>
          <p:nvPr/>
        </p:nvPicPr>
        <p:blipFill rotWithShape="1">
          <a:blip r:embed="rId2"/>
          <a:srcRect r="132" b="17755"/>
          <a:stretch/>
        </p:blipFill>
        <p:spPr>
          <a:xfrm>
            <a:off x="0" y="0"/>
            <a:ext cx="12175958" cy="3886200"/>
          </a:xfrm>
          <a:prstGeom prst="rect">
            <a:avLst/>
          </a:prstGeom>
        </p:spPr>
      </p:pic>
      <p:pic>
        <p:nvPicPr>
          <p:cNvPr id="32" name="Afbeelding 31"/>
          <p:cNvPicPr>
            <a:picLocks noChangeAspect="1"/>
          </p:cNvPicPr>
          <p:nvPr/>
        </p:nvPicPr>
        <p:blipFill>
          <a:blip r:embed="rId2"/>
          <a:stretch>
            <a:fillRect/>
          </a:stretch>
        </p:blipFill>
        <p:spPr>
          <a:xfrm>
            <a:off x="0" y="0"/>
            <a:ext cx="12192000" cy="4725190"/>
          </a:xfrm>
          <a:prstGeom prst="rect">
            <a:avLst/>
          </a:prstGeom>
        </p:spPr>
      </p:pic>
    </p:spTree>
    <p:extLst>
      <p:ext uri="{BB962C8B-B14F-4D97-AF65-F5344CB8AC3E}">
        <p14:creationId xmlns:p14="http://schemas.microsoft.com/office/powerpoint/2010/main" val="1152822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marktgedrag</a:t>
            </a:r>
            <a:endParaRPr lang="nl-NL" dirty="0"/>
          </a:p>
        </p:txBody>
      </p:sp>
      <p:sp>
        <p:nvSpPr>
          <p:cNvPr id="3" name="Tijdelijke aanduiding voor inhoud 2"/>
          <p:cNvSpPr>
            <a:spLocks noGrp="1"/>
          </p:cNvSpPr>
          <p:nvPr>
            <p:ph idx="1"/>
          </p:nvPr>
        </p:nvSpPr>
        <p:spPr/>
        <p:txBody>
          <a:bodyPr>
            <a:normAutofit/>
          </a:bodyPr>
          <a:lstStyle/>
          <a:p>
            <a:r>
              <a:rPr lang="nl-NL" sz="2500" dirty="0" smtClean="0"/>
              <a:t>2 mogelijk opties</a:t>
            </a:r>
          </a:p>
          <a:p>
            <a:r>
              <a:rPr lang="nl-NL" sz="2500" dirty="0" smtClean="0"/>
              <a:t>Concurreren</a:t>
            </a:r>
          </a:p>
          <a:p>
            <a:r>
              <a:rPr lang="nl-NL" sz="2500" dirty="0" smtClean="0"/>
              <a:t>Samenwerken</a:t>
            </a:r>
          </a:p>
          <a:p>
            <a:endParaRPr lang="nl-NL" sz="2500" dirty="0"/>
          </a:p>
          <a:p>
            <a:r>
              <a:rPr lang="nl-NL" sz="2500" dirty="0" smtClean="0"/>
              <a:t>Bij monopolistische concurrentie = geconcurreerd</a:t>
            </a:r>
          </a:p>
          <a:p>
            <a:r>
              <a:rPr lang="nl-NL" sz="2500" dirty="0" smtClean="0"/>
              <a:t>Heel veel aanbieders, simpelweg niet mogelijk om samen te werken.</a:t>
            </a:r>
          </a:p>
          <a:p>
            <a:endParaRPr lang="nl-NL" sz="2500" dirty="0"/>
          </a:p>
        </p:txBody>
      </p:sp>
    </p:spTree>
    <p:extLst>
      <p:ext uri="{BB962C8B-B14F-4D97-AF65-F5344CB8AC3E}">
        <p14:creationId xmlns:p14="http://schemas.microsoft.com/office/powerpoint/2010/main" val="33354937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823284" y="348916"/>
            <a:ext cx="3450718" cy="1581484"/>
          </a:xfrm>
        </p:spPr>
        <p:txBody>
          <a:bodyPr/>
          <a:lstStyle/>
          <a:p>
            <a:r>
              <a:rPr lang="nl-NL" dirty="0" smtClean="0"/>
              <a:t>Bij oligopolie	</a:t>
            </a:r>
            <a:endParaRPr lang="nl-NL" dirty="0"/>
          </a:p>
        </p:txBody>
      </p:sp>
      <p:sp>
        <p:nvSpPr>
          <p:cNvPr id="3" name="Tijdelijke aanduiding voor inhoud 2"/>
          <p:cNvSpPr>
            <a:spLocks noGrp="1"/>
          </p:cNvSpPr>
          <p:nvPr>
            <p:ph idx="1"/>
          </p:nvPr>
        </p:nvSpPr>
        <p:spPr>
          <a:xfrm>
            <a:off x="481263" y="348917"/>
            <a:ext cx="8792739" cy="5692446"/>
          </a:xfrm>
        </p:spPr>
        <p:txBody>
          <a:bodyPr>
            <a:noAutofit/>
          </a:bodyPr>
          <a:lstStyle/>
          <a:p>
            <a:r>
              <a:rPr lang="nl-NL" sz="2500" dirty="0" smtClean="0"/>
              <a:t>2 opties:</a:t>
            </a:r>
          </a:p>
          <a:p>
            <a:r>
              <a:rPr lang="nl-NL" sz="2500" dirty="0" smtClean="0"/>
              <a:t>Concurreren: de bedrijven gaan hun producten zo goedkoop mogelijk aanbieden om daarmee de concurrentie voor te blijven.</a:t>
            </a:r>
          </a:p>
          <a:p>
            <a:r>
              <a:rPr lang="nl-NL" sz="2500" dirty="0" smtClean="0"/>
              <a:t>Samenwerken: de bedrijven maken prijsafspraken, waardoor ze hun prijs hoog houden om zo hun winst te vergroten.</a:t>
            </a:r>
          </a:p>
          <a:p>
            <a:r>
              <a:rPr lang="nl-NL" sz="2500" dirty="0" smtClean="0"/>
              <a:t>Dit is verboden, en noemen we kartelvorming.</a:t>
            </a:r>
          </a:p>
          <a:p>
            <a:r>
              <a:rPr lang="nl-NL" sz="2500" dirty="0" smtClean="0"/>
              <a:t>Waar vind dit plaats?</a:t>
            </a:r>
          </a:p>
          <a:p>
            <a:r>
              <a:rPr lang="nl-NL" sz="2500" dirty="0" smtClean="0"/>
              <a:t>Drugs </a:t>
            </a:r>
          </a:p>
          <a:p>
            <a:r>
              <a:rPr lang="nl-NL" sz="2500" dirty="0" smtClean="0"/>
              <a:t>Waarom?</a:t>
            </a:r>
          </a:p>
          <a:p>
            <a:r>
              <a:rPr lang="nl-NL" sz="2500" dirty="0" smtClean="0"/>
              <a:t>Was sowieso al verboden, kan je net zo goed samenwerken.</a:t>
            </a:r>
          </a:p>
          <a:p>
            <a:r>
              <a:rPr lang="nl-NL" sz="2500" dirty="0" smtClean="0"/>
              <a:t>Maar heeft ook in de bouw plaats gevonden.</a:t>
            </a:r>
            <a:endParaRPr lang="nl-NL" sz="2500" dirty="0"/>
          </a:p>
        </p:txBody>
      </p:sp>
    </p:spTree>
    <p:extLst>
      <p:ext uri="{BB962C8B-B14F-4D97-AF65-F5344CB8AC3E}">
        <p14:creationId xmlns:p14="http://schemas.microsoft.com/office/powerpoint/2010/main" val="178289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6253" y="0"/>
            <a:ext cx="9009307" cy="1581484"/>
          </a:xfrm>
        </p:spPr>
        <p:txBody>
          <a:bodyPr>
            <a:normAutofit fontScale="90000"/>
          </a:bodyPr>
          <a:lstStyle/>
          <a:p>
            <a:r>
              <a:rPr lang="nl-NL" dirty="0" smtClean="0"/>
              <a:t>Maak 3.6 en 3.7</a:t>
            </a:r>
            <a:br>
              <a:rPr lang="nl-NL" dirty="0" smtClean="0"/>
            </a:br>
            <a:r>
              <a:rPr lang="nl-NL" dirty="0" smtClean="0"/>
              <a:t>lees de bijbehorende tekst, ik beantwoord pas vragen als je de tekst hebt gelezen. Lees daarna verder!</a:t>
            </a:r>
            <a:endParaRPr lang="nl-NL" dirty="0"/>
          </a:p>
        </p:txBody>
      </p:sp>
      <p:sp>
        <p:nvSpPr>
          <p:cNvPr id="3" name="Tijdelijke aanduiding voor inhoud 2"/>
          <p:cNvSpPr>
            <a:spLocks noGrp="1"/>
          </p:cNvSpPr>
          <p:nvPr>
            <p:ph idx="1"/>
          </p:nvPr>
        </p:nvSpPr>
        <p:spPr>
          <a:xfrm>
            <a:off x="348916" y="2117558"/>
            <a:ext cx="4632158" cy="4054229"/>
          </a:xfrm>
        </p:spPr>
        <p:txBody>
          <a:bodyPr>
            <a:normAutofit/>
          </a:bodyPr>
          <a:lstStyle/>
          <a:p>
            <a:r>
              <a:rPr lang="nl-NL" sz="2500" dirty="0" smtClean="0"/>
              <a:t>15 </a:t>
            </a:r>
            <a:r>
              <a:rPr lang="nl-NL" sz="2500" dirty="0" smtClean="0"/>
              <a:t>minuten de tijd.</a:t>
            </a:r>
          </a:p>
          <a:p>
            <a:r>
              <a:rPr lang="nl-NL" sz="2500" dirty="0" smtClean="0"/>
              <a:t>Eerder klaar? Vandaag werken we tot en met </a:t>
            </a:r>
            <a:r>
              <a:rPr lang="nl-NL" sz="2500" dirty="0" smtClean="0"/>
              <a:t>3.8</a:t>
            </a:r>
            <a:endParaRPr lang="nl-NL" sz="2500" dirty="0" smtClean="0"/>
          </a:p>
          <a:p>
            <a:r>
              <a:rPr lang="nl-NL" sz="2500" dirty="0" smtClean="0"/>
              <a:t>Je al vast verder!</a:t>
            </a:r>
          </a:p>
          <a:p>
            <a:r>
              <a:rPr lang="nl-NL" sz="2500" dirty="0" smtClean="0"/>
              <a:t>Tot en met </a:t>
            </a:r>
            <a:r>
              <a:rPr lang="nl-NL" sz="2500" dirty="0" smtClean="0"/>
              <a:t>3.8 </a:t>
            </a:r>
            <a:r>
              <a:rPr lang="nl-NL" sz="2500" dirty="0" smtClean="0"/>
              <a:t>af?</a:t>
            </a:r>
          </a:p>
          <a:p>
            <a:r>
              <a:rPr lang="nl-NL" sz="2500" dirty="0" smtClean="0"/>
              <a:t>Starten met ander vak.</a:t>
            </a:r>
            <a:endParaRPr lang="nl-NL" sz="2500" dirty="0"/>
          </a:p>
          <a:p>
            <a:endParaRPr lang="nl-NL" sz="2500" dirty="0" smtClean="0"/>
          </a:p>
          <a:p>
            <a:endParaRPr lang="nl-NL" sz="2500" dirty="0"/>
          </a:p>
          <a:p>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88"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88"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6" name="Ovaal 25"/>
          <p:cNvSpPr/>
          <p:nvPr/>
        </p:nvSpPr>
        <p:spPr>
          <a:xfrm>
            <a:off x="5767182"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490193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heel(1)">
                                      <p:cBhvr>
                                        <p:cTn id="63" dur="59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12" grpId="0" animBg="1"/>
      <p:bldP spid="13" grpId="0" animBg="1"/>
      <p:bldP spid="14" grpId="0" animBg="1"/>
      <p:bldP spid="15" grpId="0" animBg="1"/>
      <p:bldP spid="16" grpId="0" animBg="1"/>
      <p:bldP spid="17" grpId="0" animBg="1"/>
      <p:bldP spid="2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12332"/>
          <a:stretch/>
        </p:blipFill>
        <p:spPr>
          <a:xfrm>
            <a:off x="0" y="0"/>
            <a:ext cx="12192000" cy="3224463"/>
          </a:xfrm>
          <a:prstGeom prst="rect">
            <a:avLst/>
          </a:prstGeom>
        </p:spPr>
      </p:pic>
      <p:pic>
        <p:nvPicPr>
          <p:cNvPr id="5" name="Afbeelding 4"/>
          <p:cNvPicPr>
            <a:picLocks noChangeAspect="1"/>
          </p:cNvPicPr>
          <p:nvPr/>
        </p:nvPicPr>
        <p:blipFill>
          <a:blip r:embed="rId2"/>
          <a:stretch>
            <a:fillRect/>
          </a:stretch>
        </p:blipFill>
        <p:spPr>
          <a:xfrm>
            <a:off x="0" y="0"/>
            <a:ext cx="12192000" cy="3678034"/>
          </a:xfrm>
          <a:prstGeom prst="rect">
            <a:avLst/>
          </a:prstGeom>
        </p:spPr>
      </p:pic>
    </p:spTree>
    <p:extLst>
      <p:ext uri="{BB962C8B-B14F-4D97-AF65-F5344CB8AC3E}">
        <p14:creationId xmlns:p14="http://schemas.microsoft.com/office/powerpoint/2010/main" val="120775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64079"/>
          <a:stretch/>
        </p:blipFill>
        <p:spPr>
          <a:xfrm>
            <a:off x="0" y="0"/>
            <a:ext cx="12192000" cy="2526632"/>
          </a:xfrm>
          <a:prstGeom prst="rect">
            <a:avLst/>
          </a:prstGeom>
        </p:spPr>
      </p:pic>
      <p:pic>
        <p:nvPicPr>
          <p:cNvPr id="5" name="Afbeelding 4"/>
          <p:cNvPicPr>
            <a:picLocks noChangeAspect="1"/>
          </p:cNvPicPr>
          <p:nvPr/>
        </p:nvPicPr>
        <p:blipFill rotWithShape="1">
          <a:blip r:embed="rId2"/>
          <a:srcRect b="51250"/>
          <a:stretch/>
        </p:blipFill>
        <p:spPr>
          <a:xfrm>
            <a:off x="0" y="0"/>
            <a:ext cx="12192000" cy="3429000"/>
          </a:xfrm>
          <a:prstGeom prst="rect">
            <a:avLst/>
          </a:prstGeom>
        </p:spPr>
      </p:pic>
      <p:pic>
        <p:nvPicPr>
          <p:cNvPr id="6" name="Afbeelding 5"/>
          <p:cNvPicPr>
            <a:picLocks noChangeAspect="1"/>
          </p:cNvPicPr>
          <p:nvPr/>
        </p:nvPicPr>
        <p:blipFill rotWithShape="1">
          <a:blip r:embed="rId2"/>
          <a:srcRect b="30210"/>
          <a:stretch/>
        </p:blipFill>
        <p:spPr>
          <a:xfrm>
            <a:off x="0" y="0"/>
            <a:ext cx="12192000" cy="4908884"/>
          </a:xfrm>
          <a:prstGeom prst="rect">
            <a:avLst/>
          </a:prstGeom>
        </p:spPr>
      </p:pic>
      <p:pic>
        <p:nvPicPr>
          <p:cNvPr id="7" name="Afbeelding 6"/>
          <p:cNvPicPr>
            <a:picLocks noChangeAspect="1"/>
          </p:cNvPicPr>
          <p:nvPr/>
        </p:nvPicPr>
        <p:blipFill>
          <a:blip r:embed="rId2"/>
          <a:stretch>
            <a:fillRect/>
          </a:stretch>
        </p:blipFill>
        <p:spPr>
          <a:xfrm>
            <a:off x="0" y="0"/>
            <a:ext cx="12192000" cy="7033846"/>
          </a:xfrm>
          <a:prstGeom prst="rect">
            <a:avLst/>
          </a:prstGeom>
        </p:spPr>
      </p:pic>
    </p:spTree>
    <p:extLst>
      <p:ext uri="{BB962C8B-B14F-4D97-AF65-F5344CB8AC3E}">
        <p14:creationId xmlns:p14="http://schemas.microsoft.com/office/powerpoint/2010/main" val="3279733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6253" y="0"/>
            <a:ext cx="9009307" cy="1581484"/>
          </a:xfrm>
        </p:spPr>
        <p:txBody>
          <a:bodyPr>
            <a:normAutofit/>
          </a:bodyPr>
          <a:lstStyle/>
          <a:p>
            <a:r>
              <a:rPr lang="nl-NL" dirty="0" smtClean="0"/>
              <a:t>Maak 3.8. </a:t>
            </a:r>
            <a:endParaRPr lang="nl-NL" dirty="0"/>
          </a:p>
        </p:txBody>
      </p:sp>
      <p:sp>
        <p:nvSpPr>
          <p:cNvPr id="3" name="Tijdelijke aanduiding voor inhoud 2"/>
          <p:cNvSpPr>
            <a:spLocks noGrp="1"/>
          </p:cNvSpPr>
          <p:nvPr>
            <p:ph idx="1"/>
          </p:nvPr>
        </p:nvSpPr>
        <p:spPr>
          <a:xfrm>
            <a:off x="228600" y="1698170"/>
            <a:ext cx="4752474" cy="4473617"/>
          </a:xfrm>
        </p:spPr>
        <p:txBody>
          <a:bodyPr>
            <a:normAutofit fontScale="92500" lnSpcReduction="10000"/>
          </a:bodyPr>
          <a:lstStyle/>
          <a:p>
            <a:r>
              <a:rPr lang="nl-NL" sz="2500" dirty="0" smtClean="0"/>
              <a:t>15 </a:t>
            </a:r>
            <a:r>
              <a:rPr lang="nl-NL" sz="2500" dirty="0" smtClean="0"/>
              <a:t>minuten de tijd.</a:t>
            </a:r>
          </a:p>
          <a:p>
            <a:r>
              <a:rPr lang="nl-NL" sz="2500" dirty="0" smtClean="0"/>
              <a:t>Eerder klaar? Vandaag werken we tot en met </a:t>
            </a:r>
            <a:r>
              <a:rPr lang="nl-NL" sz="2500" dirty="0" smtClean="0"/>
              <a:t>3.8</a:t>
            </a:r>
            <a:endParaRPr lang="nl-NL" sz="2500" dirty="0" smtClean="0"/>
          </a:p>
          <a:p>
            <a:r>
              <a:rPr lang="nl-NL" sz="2500" dirty="0" smtClean="0"/>
              <a:t>Tot </a:t>
            </a:r>
            <a:r>
              <a:rPr lang="nl-NL" sz="2500" dirty="0" smtClean="0"/>
              <a:t>en met </a:t>
            </a:r>
            <a:r>
              <a:rPr lang="nl-NL" sz="2500" dirty="0" smtClean="0"/>
              <a:t>3.8 </a:t>
            </a:r>
            <a:r>
              <a:rPr lang="nl-NL" sz="2500" dirty="0" smtClean="0"/>
              <a:t>af?</a:t>
            </a:r>
          </a:p>
          <a:p>
            <a:r>
              <a:rPr lang="nl-NL" sz="2500" dirty="0" smtClean="0"/>
              <a:t>Starten met ander vak</a:t>
            </a:r>
            <a:r>
              <a:rPr lang="nl-NL" sz="2500" dirty="0" smtClean="0"/>
              <a:t>.</a:t>
            </a:r>
          </a:p>
          <a:p>
            <a:r>
              <a:rPr lang="nl-NL" sz="2500" dirty="0" smtClean="0"/>
              <a:t>Kijk voor vraag D terug naar hoofdstuk </a:t>
            </a:r>
            <a:r>
              <a:rPr lang="nl-NL" sz="2500" smtClean="0"/>
              <a:t>2 vraag 25.</a:t>
            </a:r>
            <a:endParaRPr lang="nl-NL" sz="2500" dirty="0" smtClean="0"/>
          </a:p>
          <a:p>
            <a:r>
              <a:rPr lang="nl-NL" sz="2500" dirty="0" smtClean="0"/>
              <a:t>Cs = verschil tussen de vraag en de prijs.</a:t>
            </a:r>
          </a:p>
          <a:p>
            <a:r>
              <a:rPr lang="nl-NL" sz="2500" dirty="0" err="1" smtClean="0"/>
              <a:t>Ps</a:t>
            </a:r>
            <a:r>
              <a:rPr lang="nl-NL" sz="2500" dirty="0" smtClean="0"/>
              <a:t> = verschil tussen de marginale kosten en de prijs.</a:t>
            </a:r>
            <a:endParaRPr lang="nl-NL" sz="2500" dirty="0"/>
          </a:p>
          <a:p>
            <a:endParaRPr lang="nl-NL" sz="2500" dirty="0" smtClean="0"/>
          </a:p>
          <a:p>
            <a:endParaRPr lang="nl-NL" sz="2500" dirty="0"/>
          </a:p>
          <a:p>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88"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88"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6" name="Ovaal 25"/>
          <p:cNvSpPr/>
          <p:nvPr/>
        </p:nvSpPr>
        <p:spPr>
          <a:xfrm>
            <a:off x="5767182"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108206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heel(1)">
                                      <p:cBhvr>
                                        <p:cTn id="63" dur="59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12" grpId="0" animBg="1"/>
      <p:bldP spid="13" grpId="0" animBg="1"/>
      <p:bldP spid="14" grpId="0" animBg="1"/>
      <p:bldP spid="15" grpId="0" animBg="1"/>
      <p:bldP spid="16" grpId="0" animBg="1"/>
      <p:bldP spid="17" grpId="0" animBg="1"/>
      <p:bldP spid="2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6532"/>
          <a:stretch/>
        </p:blipFill>
        <p:spPr>
          <a:xfrm>
            <a:off x="0" y="0"/>
            <a:ext cx="9918700" cy="1612900"/>
          </a:xfrm>
          <a:prstGeom prst="rect">
            <a:avLst/>
          </a:prstGeom>
        </p:spPr>
      </p:pic>
      <p:pic>
        <p:nvPicPr>
          <p:cNvPr id="5" name="Afbeelding 4"/>
          <p:cNvPicPr>
            <a:picLocks noChangeAspect="1"/>
          </p:cNvPicPr>
          <p:nvPr/>
        </p:nvPicPr>
        <p:blipFill rotWithShape="1">
          <a:blip r:embed="rId2"/>
          <a:srcRect b="60271"/>
          <a:stretch/>
        </p:blipFill>
        <p:spPr>
          <a:xfrm>
            <a:off x="0" y="0"/>
            <a:ext cx="9918700" cy="2730500"/>
          </a:xfrm>
          <a:prstGeom prst="rect">
            <a:avLst/>
          </a:prstGeom>
        </p:spPr>
      </p:pic>
      <p:pic>
        <p:nvPicPr>
          <p:cNvPr id="6" name="Afbeelding 5"/>
          <p:cNvPicPr>
            <a:picLocks noChangeAspect="1"/>
          </p:cNvPicPr>
          <p:nvPr/>
        </p:nvPicPr>
        <p:blipFill rotWithShape="1">
          <a:blip r:embed="rId2"/>
          <a:srcRect b="28303"/>
          <a:stretch/>
        </p:blipFill>
        <p:spPr>
          <a:xfrm>
            <a:off x="0" y="0"/>
            <a:ext cx="9918700" cy="4927600"/>
          </a:xfrm>
          <a:prstGeom prst="rect">
            <a:avLst/>
          </a:prstGeom>
        </p:spPr>
      </p:pic>
      <p:pic>
        <p:nvPicPr>
          <p:cNvPr id="7" name="Afbeelding 6"/>
          <p:cNvPicPr>
            <a:picLocks noChangeAspect="1"/>
          </p:cNvPicPr>
          <p:nvPr/>
        </p:nvPicPr>
        <p:blipFill>
          <a:blip r:embed="rId2"/>
          <a:stretch>
            <a:fillRect/>
          </a:stretch>
        </p:blipFill>
        <p:spPr>
          <a:xfrm>
            <a:off x="0" y="0"/>
            <a:ext cx="9918700" cy="6872800"/>
          </a:xfrm>
          <a:prstGeom prst="rect">
            <a:avLst/>
          </a:prstGeom>
        </p:spPr>
      </p:pic>
    </p:spTree>
    <p:extLst>
      <p:ext uri="{BB962C8B-B14F-4D97-AF65-F5344CB8AC3E}">
        <p14:creationId xmlns:p14="http://schemas.microsoft.com/office/powerpoint/2010/main" val="4134889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pic>
        <p:nvPicPr>
          <p:cNvPr id="4" name="Afbeelding 3"/>
          <p:cNvPicPr>
            <a:picLocks noChangeAspect="1"/>
          </p:cNvPicPr>
          <p:nvPr/>
        </p:nvPicPr>
        <p:blipFill>
          <a:blip r:embed="rId2"/>
          <a:stretch>
            <a:fillRect/>
          </a:stretch>
        </p:blipFill>
        <p:spPr>
          <a:xfrm>
            <a:off x="-1" y="-1"/>
            <a:ext cx="9274003" cy="6926879"/>
          </a:xfrm>
          <a:prstGeom prst="rect">
            <a:avLst/>
          </a:prstGeom>
        </p:spPr>
      </p:pic>
    </p:spTree>
    <p:extLst>
      <p:ext uri="{BB962C8B-B14F-4D97-AF65-F5344CB8AC3E}">
        <p14:creationId xmlns:p14="http://schemas.microsoft.com/office/powerpoint/2010/main" val="9227178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8406"/>
          <a:stretch/>
        </p:blipFill>
        <p:spPr>
          <a:xfrm>
            <a:off x="0" y="189360"/>
            <a:ext cx="7206916" cy="773166"/>
          </a:xfrm>
          <a:prstGeom prst="rect">
            <a:avLst/>
          </a:prstGeom>
        </p:spPr>
      </p:pic>
      <p:pic>
        <p:nvPicPr>
          <p:cNvPr id="5" name="Afbeelding 4"/>
          <p:cNvPicPr>
            <a:picLocks noChangeAspect="1"/>
          </p:cNvPicPr>
          <p:nvPr/>
        </p:nvPicPr>
        <p:blipFill rotWithShape="1">
          <a:blip r:embed="rId2"/>
          <a:srcRect b="84076"/>
          <a:stretch/>
        </p:blipFill>
        <p:spPr>
          <a:xfrm>
            <a:off x="0" y="189360"/>
            <a:ext cx="7206916" cy="1061924"/>
          </a:xfrm>
          <a:prstGeom prst="rect">
            <a:avLst/>
          </a:prstGeom>
        </p:spPr>
      </p:pic>
      <p:pic>
        <p:nvPicPr>
          <p:cNvPr id="6" name="Afbeelding 5"/>
          <p:cNvPicPr>
            <a:picLocks noChangeAspect="1"/>
          </p:cNvPicPr>
          <p:nvPr/>
        </p:nvPicPr>
        <p:blipFill>
          <a:blip r:embed="rId2"/>
          <a:stretch>
            <a:fillRect/>
          </a:stretch>
        </p:blipFill>
        <p:spPr>
          <a:xfrm>
            <a:off x="0" y="189360"/>
            <a:ext cx="7206916" cy="6668640"/>
          </a:xfrm>
          <a:prstGeom prst="rect">
            <a:avLst/>
          </a:prstGeom>
        </p:spPr>
      </p:pic>
    </p:spTree>
    <p:extLst>
      <p:ext uri="{BB962C8B-B14F-4D97-AF65-F5344CB8AC3E}">
        <p14:creationId xmlns:p14="http://schemas.microsoft.com/office/powerpoint/2010/main" val="1917465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 1:</a:t>
            </a:r>
            <a:endParaRPr lang="nl-NL" dirty="0"/>
          </a:p>
        </p:txBody>
      </p:sp>
      <p:sp>
        <p:nvSpPr>
          <p:cNvPr id="3" name="Tijdelijke aanduiding voor inhoud 2"/>
          <p:cNvSpPr>
            <a:spLocks noGrp="1"/>
          </p:cNvSpPr>
          <p:nvPr>
            <p:ph idx="1"/>
          </p:nvPr>
        </p:nvSpPr>
        <p:spPr/>
        <p:txBody>
          <a:bodyPr>
            <a:normAutofit/>
          </a:bodyPr>
          <a:lstStyle/>
          <a:p>
            <a:r>
              <a:rPr lang="nl-NL" sz="2500" dirty="0" smtClean="0"/>
              <a:t>Vandaag alleen oefenopgaves maken.</a:t>
            </a:r>
          </a:p>
          <a:p>
            <a:r>
              <a:rPr lang="nl-NL" sz="2500" dirty="0" smtClean="0"/>
              <a:t>2.21, 2.22</a:t>
            </a:r>
            <a:r>
              <a:rPr lang="nl-NL" sz="2500" dirty="0"/>
              <a:t>, 2.23, 2.24 en 2.25</a:t>
            </a:r>
          </a:p>
          <a:p>
            <a:endParaRPr lang="nl-NL" sz="2500" dirty="0" smtClean="0"/>
          </a:p>
          <a:p>
            <a:endParaRPr lang="nl-NL" sz="2500" dirty="0"/>
          </a:p>
        </p:txBody>
      </p:sp>
    </p:spTree>
    <p:extLst>
      <p:ext uri="{BB962C8B-B14F-4D97-AF65-F5344CB8AC3E}">
        <p14:creationId xmlns:p14="http://schemas.microsoft.com/office/powerpoint/2010/main" val="19441531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8600" y="0"/>
            <a:ext cx="8876960" cy="1581484"/>
          </a:xfrm>
        </p:spPr>
        <p:txBody>
          <a:bodyPr>
            <a:normAutofit/>
          </a:bodyPr>
          <a:lstStyle/>
          <a:p>
            <a:r>
              <a:rPr lang="nl-NL" dirty="0" smtClean="0"/>
              <a:t>Maak opgave 2.21 en 2.22</a:t>
            </a:r>
            <a:endParaRPr lang="nl-NL" dirty="0"/>
          </a:p>
        </p:txBody>
      </p:sp>
      <p:sp>
        <p:nvSpPr>
          <p:cNvPr id="3" name="Tijdelijke aanduiding voor inhoud 2"/>
          <p:cNvSpPr>
            <a:spLocks noGrp="1"/>
          </p:cNvSpPr>
          <p:nvPr>
            <p:ph idx="1"/>
          </p:nvPr>
        </p:nvSpPr>
        <p:spPr>
          <a:xfrm>
            <a:off x="228600" y="1698170"/>
            <a:ext cx="4752474" cy="4473617"/>
          </a:xfrm>
        </p:spPr>
        <p:txBody>
          <a:bodyPr>
            <a:normAutofit/>
          </a:bodyPr>
          <a:lstStyle/>
          <a:p>
            <a:r>
              <a:rPr lang="nl-NL" sz="2500" dirty="0"/>
              <a:t>8</a:t>
            </a:r>
            <a:r>
              <a:rPr lang="nl-NL" sz="2500" dirty="0" smtClean="0"/>
              <a:t> minuten de tijd.</a:t>
            </a:r>
          </a:p>
          <a:p>
            <a:r>
              <a:rPr lang="nl-NL" sz="2500" dirty="0" smtClean="0"/>
              <a:t>Eerder klaar?</a:t>
            </a:r>
          </a:p>
          <a:p>
            <a:r>
              <a:rPr lang="nl-NL" sz="2500" dirty="0" smtClean="0"/>
              <a:t>Stof is t/m 2.25</a:t>
            </a:r>
            <a:endParaRPr lang="nl-NL" sz="2500" dirty="0"/>
          </a:p>
          <a:p>
            <a:endParaRPr lang="nl-NL" sz="2500" dirty="0" smtClean="0"/>
          </a:p>
          <a:p>
            <a:endParaRPr lang="nl-NL" sz="2500" dirty="0"/>
          </a:p>
          <a:p>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88"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88"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6" name="Ovaal 25"/>
          <p:cNvSpPr/>
          <p:nvPr/>
        </p:nvSpPr>
        <p:spPr>
          <a:xfrm>
            <a:off x="5767182"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893547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heel(1)">
                                      <p:cBhvr>
                                        <p:cTn id="63" dur="59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12" grpId="0" animBg="1"/>
      <p:bldP spid="13" grpId="0" animBg="1"/>
      <p:bldP spid="14" grpId="0" animBg="1"/>
      <p:bldP spid="15" grpId="0" animBg="1"/>
      <p:bldP spid="16" grpId="0" animBg="1"/>
      <p:bldP spid="17" grpId="0" animBg="1"/>
      <p:bldP spid="2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69836"/>
          <a:stretch/>
        </p:blipFill>
        <p:spPr>
          <a:xfrm>
            <a:off x="0" y="-1"/>
            <a:ext cx="12192000" cy="1257301"/>
          </a:xfrm>
          <a:prstGeom prst="rect">
            <a:avLst/>
          </a:prstGeom>
        </p:spPr>
      </p:pic>
      <p:pic>
        <p:nvPicPr>
          <p:cNvPr id="5" name="Afbeelding 4"/>
          <p:cNvPicPr>
            <a:picLocks noChangeAspect="1"/>
          </p:cNvPicPr>
          <p:nvPr/>
        </p:nvPicPr>
        <p:blipFill rotWithShape="1">
          <a:blip r:embed="rId2"/>
          <a:srcRect b="50641"/>
          <a:stretch/>
        </p:blipFill>
        <p:spPr>
          <a:xfrm>
            <a:off x="0" y="-1"/>
            <a:ext cx="12192000" cy="2057401"/>
          </a:xfrm>
          <a:prstGeom prst="rect">
            <a:avLst/>
          </a:prstGeom>
        </p:spPr>
      </p:pic>
      <p:pic>
        <p:nvPicPr>
          <p:cNvPr id="6" name="Afbeelding 5"/>
          <p:cNvPicPr>
            <a:picLocks noChangeAspect="1"/>
          </p:cNvPicPr>
          <p:nvPr/>
        </p:nvPicPr>
        <p:blipFill rotWithShape="1">
          <a:blip r:embed="rId2"/>
          <a:srcRect b="33883"/>
          <a:stretch/>
        </p:blipFill>
        <p:spPr>
          <a:xfrm>
            <a:off x="0" y="-1"/>
            <a:ext cx="12192000" cy="2755901"/>
          </a:xfrm>
          <a:prstGeom prst="rect">
            <a:avLst/>
          </a:prstGeom>
        </p:spPr>
      </p:pic>
      <p:pic>
        <p:nvPicPr>
          <p:cNvPr id="7" name="Afbeelding 6"/>
          <p:cNvPicPr>
            <a:picLocks noChangeAspect="1"/>
          </p:cNvPicPr>
          <p:nvPr/>
        </p:nvPicPr>
        <p:blipFill>
          <a:blip r:embed="rId2"/>
          <a:stretch>
            <a:fillRect/>
          </a:stretch>
        </p:blipFill>
        <p:spPr>
          <a:xfrm>
            <a:off x="0" y="-1"/>
            <a:ext cx="12192000" cy="4168205"/>
          </a:xfrm>
          <a:prstGeom prst="rect">
            <a:avLst/>
          </a:prstGeom>
        </p:spPr>
      </p:pic>
    </p:spTree>
    <p:extLst>
      <p:ext uri="{BB962C8B-B14F-4D97-AF65-F5344CB8AC3E}">
        <p14:creationId xmlns:p14="http://schemas.microsoft.com/office/powerpoint/2010/main" val="4070924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8600" y="0"/>
            <a:ext cx="8876960" cy="1581484"/>
          </a:xfrm>
        </p:spPr>
        <p:txBody>
          <a:bodyPr>
            <a:normAutofit/>
          </a:bodyPr>
          <a:lstStyle/>
          <a:p>
            <a:r>
              <a:rPr lang="nl-NL" dirty="0" smtClean="0"/>
              <a:t>Maak opgave 2.23</a:t>
            </a:r>
            <a:endParaRPr lang="nl-NL" dirty="0"/>
          </a:p>
        </p:txBody>
      </p:sp>
      <p:sp>
        <p:nvSpPr>
          <p:cNvPr id="3" name="Tijdelijke aanduiding voor inhoud 2"/>
          <p:cNvSpPr>
            <a:spLocks noGrp="1"/>
          </p:cNvSpPr>
          <p:nvPr>
            <p:ph idx="1"/>
          </p:nvPr>
        </p:nvSpPr>
        <p:spPr>
          <a:xfrm>
            <a:off x="228600" y="1698170"/>
            <a:ext cx="4752474" cy="4473617"/>
          </a:xfrm>
        </p:spPr>
        <p:txBody>
          <a:bodyPr>
            <a:normAutofit/>
          </a:bodyPr>
          <a:lstStyle/>
          <a:p>
            <a:r>
              <a:rPr lang="nl-NL" sz="2500" dirty="0" smtClean="0"/>
              <a:t>10 minuten de tijd.</a:t>
            </a:r>
          </a:p>
          <a:p>
            <a:r>
              <a:rPr lang="nl-NL" sz="2500" dirty="0" smtClean="0"/>
              <a:t>Eerder klaar?</a:t>
            </a:r>
          </a:p>
          <a:p>
            <a:r>
              <a:rPr lang="nl-NL" sz="2500" dirty="0" smtClean="0"/>
              <a:t>Stof is t/m 2.25</a:t>
            </a:r>
            <a:endParaRPr lang="nl-NL" sz="2500" dirty="0"/>
          </a:p>
          <a:p>
            <a:endParaRPr lang="nl-NL" sz="2500" dirty="0" smtClean="0"/>
          </a:p>
          <a:p>
            <a:endParaRPr lang="nl-NL" sz="2500" dirty="0"/>
          </a:p>
          <a:p>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88"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88"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6" name="Ovaal 25"/>
          <p:cNvSpPr/>
          <p:nvPr/>
        </p:nvSpPr>
        <p:spPr>
          <a:xfrm>
            <a:off x="5767182"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636394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heel(1)">
                                      <p:cBhvr>
                                        <p:cTn id="63" dur="59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12" grpId="0" animBg="1"/>
      <p:bldP spid="13" grpId="0" animBg="1"/>
      <p:bldP spid="14" grpId="0" animBg="1"/>
      <p:bldP spid="15" grpId="0" animBg="1"/>
      <p:bldP spid="16" grpId="0" animBg="1"/>
      <p:bldP spid="17" grpId="0" animBg="1"/>
      <p:bldP spid="2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55163"/>
          <a:stretch/>
        </p:blipFill>
        <p:spPr>
          <a:xfrm>
            <a:off x="0" y="-1"/>
            <a:ext cx="12192000" cy="1803401"/>
          </a:xfrm>
          <a:prstGeom prst="rect">
            <a:avLst/>
          </a:prstGeom>
        </p:spPr>
      </p:pic>
      <p:pic>
        <p:nvPicPr>
          <p:cNvPr id="5" name="Afbeelding 4"/>
          <p:cNvPicPr>
            <a:picLocks noChangeAspect="1"/>
          </p:cNvPicPr>
          <p:nvPr/>
        </p:nvPicPr>
        <p:blipFill rotWithShape="1">
          <a:blip r:embed="rId2"/>
          <a:srcRect b="39375"/>
          <a:stretch/>
        </p:blipFill>
        <p:spPr>
          <a:xfrm>
            <a:off x="0" y="-1"/>
            <a:ext cx="12192000" cy="2438401"/>
          </a:xfrm>
          <a:prstGeom prst="rect">
            <a:avLst/>
          </a:prstGeom>
        </p:spPr>
      </p:pic>
      <p:pic>
        <p:nvPicPr>
          <p:cNvPr id="6" name="Afbeelding 5"/>
          <p:cNvPicPr>
            <a:picLocks noChangeAspect="1"/>
          </p:cNvPicPr>
          <p:nvPr/>
        </p:nvPicPr>
        <p:blipFill rotWithShape="1">
          <a:blip r:embed="rId2"/>
          <a:srcRect b="14430"/>
          <a:stretch/>
        </p:blipFill>
        <p:spPr>
          <a:xfrm>
            <a:off x="0" y="-1"/>
            <a:ext cx="12192000" cy="3441701"/>
          </a:xfrm>
          <a:prstGeom prst="rect">
            <a:avLst/>
          </a:prstGeom>
        </p:spPr>
      </p:pic>
      <p:pic>
        <p:nvPicPr>
          <p:cNvPr id="7" name="Afbeelding 6"/>
          <p:cNvPicPr>
            <a:picLocks noChangeAspect="1"/>
          </p:cNvPicPr>
          <p:nvPr/>
        </p:nvPicPr>
        <p:blipFill>
          <a:blip r:embed="rId2"/>
          <a:stretch>
            <a:fillRect/>
          </a:stretch>
        </p:blipFill>
        <p:spPr>
          <a:xfrm>
            <a:off x="0" y="-1"/>
            <a:ext cx="12192000" cy="4022103"/>
          </a:xfrm>
          <a:prstGeom prst="rect">
            <a:avLst/>
          </a:prstGeom>
        </p:spPr>
      </p:pic>
    </p:spTree>
    <p:extLst>
      <p:ext uri="{BB962C8B-B14F-4D97-AF65-F5344CB8AC3E}">
        <p14:creationId xmlns:p14="http://schemas.microsoft.com/office/powerpoint/2010/main" val="1099282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8600" y="0"/>
            <a:ext cx="8876960" cy="1581484"/>
          </a:xfrm>
        </p:spPr>
        <p:txBody>
          <a:bodyPr>
            <a:normAutofit/>
          </a:bodyPr>
          <a:lstStyle/>
          <a:p>
            <a:r>
              <a:rPr lang="nl-NL" dirty="0" smtClean="0"/>
              <a:t>Maak opgave 2.25</a:t>
            </a:r>
            <a:endParaRPr lang="nl-NL" dirty="0"/>
          </a:p>
        </p:txBody>
      </p:sp>
      <p:sp>
        <p:nvSpPr>
          <p:cNvPr id="3" name="Tijdelijke aanduiding voor inhoud 2"/>
          <p:cNvSpPr>
            <a:spLocks noGrp="1"/>
          </p:cNvSpPr>
          <p:nvPr>
            <p:ph idx="1"/>
          </p:nvPr>
        </p:nvSpPr>
        <p:spPr>
          <a:xfrm>
            <a:off x="228600" y="1698170"/>
            <a:ext cx="4752474" cy="4473617"/>
          </a:xfrm>
        </p:spPr>
        <p:txBody>
          <a:bodyPr>
            <a:normAutofit/>
          </a:bodyPr>
          <a:lstStyle/>
          <a:p>
            <a:r>
              <a:rPr lang="nl-NL" sz="2500" dirty="0" smtClean="0"/>
              <a:t>10 minuten de tijd.</a:t>
            </a:r>
          </a:p>
          <a:p>
            <a:r>
              <a:rPr lang="nl-NL" sz="2500" dirty="0" smtClean="0"/>
              <a:t>Eerder klaar?</a:t>
            </a:r>
          </a:p>
          <a:p>
            <a:r>
              <a:rPr lang="nl-NL" sz="2500" dirty="0" smtClean="0"/>
              <a:t>t/m 2.25, dus 2.24 nog</a:t>
            </a:r>
          </a:p>
          <a:p>
            <a:endParaRPr lang="nl-NL" sz="2500" dirty="0"/>
          </a:p>
          <a:p>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88"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88"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6" name="Ovaal 25"/>
          <p:cNvSpPr/>
          <p:nvPr/>
        </p:nvSpPr>
        <p:spPr>
          <a:xfrm>
            <a:off x="5767182"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028100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heel(1)">
                                      <p:cBhvr>
                                        <p:cTn id="63" dur="59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12" grpId="0" animBg="1"/>
      <p:bldP spid="13" grpId="0" animBg="1"/>
      <p:bldP spid="14" grpId="0" animBg="1"/>
      <p:bldP spid="15" grpId="0" animBg="1"/>
      <p:bldP spid="16" grpId="0" animBg="1"/>
      <p:bldP spid="17" grpId="0" animBg="1"/>
      <p:bldP spid="26" grpId="0" animBg="1"/>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344</TotalTime>
  <Words>785</Words>
  <Application>Microsoft Office PowerPoint</Application>
  <PresentationFormat>Breedbeeld</PresentationFormat>
  <Paragraphs>241</Paragraphs>
  <Slides>31</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31</vt:i4>
      </vt:variant>
    </vt:vector>
  </HeadingPairs>
  <TitlesOfParts>
    <vt:vector size="36" baseType="lpstr">
      <vt:lpstr>Arial</vt:lpstr>
      <vt:lpstr>Trebuchet MS</vt:lpstr>
      <vt:lpstr>Wingdings</vt:lpstr>
      <vt:lpstr>Wingdings 3</vt:lpstr>
      <vt:lpstr>Facet</vt:lpstr>
      <vt:lpstr>Welkom Havo 4.</vt:lpstr>
      <vt:lpstr>Agenda:</vt:lpstr>
      <vt:lpstr>PowerPoint-presentatie</vt:lpstr>
      <vt:lpstr>Les 1:</vt:lpstr>
      <vt:lpstr>Maak opgave 2.21 en 2.22</vt:lpstr>
      <vt:lpstr>PowerPoint-presentatie</vt:lpstr>
      <vt:lpstr>Maak opgave 2.23</vt:lpstr>
      <vt:lpstr>PowerPoint-presentatie</vt:lpstr>
      <vt:lpstr>Maak opgave 2.25</vt:lpstr>
      <vt:lpstr>PowerPoint-presentatie</vt:lpstr>
      <vt:lpstr>Maak opgave 2.24</vt:lpstr>
      <vt:lpstr>PowerPoint-presentatie</vt:lpstr>
      <vt:lpstr>Les 2: het oligopolie en monopolistische concurrentie.</vt:lpstr>
      <vt:lpstr>Introductieopdracht 3.1 en 3.2</vt:lpstr>
      <vt:lpstr>PowerPoint-presentatie</vt:lpstr>
      <vt:lpstr>PowerPoint-presentatie</vt:lpstr>
      <vt:lpstr>Van monopolie naar oligopolie:</vt:lpstr>
      <vt:lpstr>inspiratieopdracht</vt:lpstr>
      <vt:lpstr>3 redenen toetreddingsbarrières bij het oligopolie. </vt:lpstr>
      <vt:lpstr>opdracht 3.3 t/m 3.5</vt:lpstr>
      <vt:lpstr>PowerPoint-presentatie</vt:lpstr>
      <vt:lpstr>Les 3.</vt:lpstr>
      <vt:lpstr>PowerPoint-presentatie</vt:lpstr>
      <vt:lpstr>marktgedrag</vt:lpstr>
      <vt:lpstr>Bij oligopolie </vt:lpstr>
      <vt:lpstr>Maak 3.6 en 3.7 lees de bijbehorende tekst, ik beantwoord pas vragen als je de tekst hebt gelezen. Lees daarna verder!</vt:lpstr>
      <vt:lpstr>PowerPoint-presentatie</vt:lpstr>
      <vt:lpstr>PowerPoint-presentatie</vt:lpstr>
      <vt:lpstr>Maak 3.8. </vt:lpstr>
      <vt:lpstr>PowerPoint-presentatie</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Bas Jacobs</cp:lastModifiedBy>
  <cp:revision>47</cp:revision>
  <dcterms:created xsi:type="dcterms:W3CDTF">2017-08-27T09:00:36Z</dcterms:created>
  <dcterms:modified xsi:type="dcterms:W3CDTF">2018-05-23T10:34:34Z</dcterms:modified>
</cp:coreProperties>
</file>